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88" r:id="rId2"/>
    <p:sldId id="257" r:id="rId3"/>
    <p:sldId id="263" r:id="rId4"/>
    <p:sldId id="267" r:id="rId5"/>
    <p:sldId id="268" r:id="rId6"/>
    <p:sldId id="269" r:id="rId7"/>
    <p:sldId id="258" r:id="rId8"/>
    <p:sldId id="264" r:id="rId9"/>
    <p:sldId id="265" r:id="rId10"/>
    <p:sldId id="266" r:id="rId11"/>
    <p:sldId id="259" r:id="rId12"/>
    <p:sldId id="287" r:id="rId13"/>
    <p:sldId id="270" r:id="rId14"/>
    <p:sldId id="271" r:id="rId15"/>
    <p:sldId id="272" r:id="rId16"/>
    <p:sldId id="260" r:id="rId17"/>
    <p:sldId id="280" r:id="rId18"/>
    <p:sldId id="281" r:id="rId19"/>
    <p:sldId id="282" r:id="rId20"/>
    <p:sldId id="283" r:id="rId21"/>
    <p:sldId id="284" r:id="rId22"/>
    <p:sldId id="285" r:id="rId23"/>
    <p:sldId id="261" r:id="rId24"/>
    <p:sldId id="274" r:id="rId25"/>
    <p:sldId id="276" r:id="rId26"/>
    <p:sldId id="277" r:id="rId27"/>
    <p:sldId id="278" r:id="rId28"/>
    <p:sldId id="279" r:id="rId29"/>
    <p:sldId id="262" r:id="rId30"/>
    <p:sldId id="28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104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EBCBC9-9B49-48C2-B068-49E2192375C8}" type="datetimeFigureOut">
              <a:rPr lang="en-US" smtClean="0"/>
              <a:t>8/24/2020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BDB5DC-7F0E-4615-9C7B-227D361B1B02}" type="slidenum">
              <a:rPr lang="en-US" smtClean="0"/>
              <a:t>‹#›</a:t>
            </a:fld>
            <a:endParaRPr lang="en-US"/>
          </a:p>
        </p:txBody>
      </p:sp>
    </p:spTree>
    <p:extLst>
      <p:ext uri="{BB962C8B-B14F-4D97-AF65-F5344CB8AC3E}">
        <p14:creationId xmlns:p14="http://schemas.microsoft.com/office/powerpoint/2010/main" val="383177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A54C4-0388-404F-8679-2188D21D1849}" type="slidenum">
              <a:rPr lang="en-US" smtClean="0"/>
              <a:t>1</a:t>
            </a:fld>
            <a:endParaRPr lang="en-US" dirty="0"/>
          </a:p>
        </p:txBody>
      </p:sp>
    </p:spTree>
    <p:extLst>
      <p:ext uri="{BB962C8B-B14F-4D97-AF65-F5344CB8AC3E}">
        <p14:creationId xmlns:p14="http://schemas.microsoft.com/office/powerpoint/2010/main" val="412076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A54C4-0388-404F-8679-2188D21D184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3939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A54C4-0388-404F-8679-2188D21D184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30440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p:cNvSpPr/>
          <p:nvPr/>
        </p:nvSpPr>
        <p:spPr>
          <a:xfrm>
            <a:off x="0" y="6248400"/>
            <a:ext cx="9144000" cy="609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5715000" cy="1470025"/>
          </a:xfrm>
        </p:spPr>
        <p:txBody>
          <a:bodyPr/>
          <a:lstStyle>
            <a:lvl1pPr>
              <a:defRPr>
                <a:solidFill>
                  <a:srgbClr val="2E3D50"/>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5715000" cy="1752600"/>
          </a:xfrm>
        </p:spPr>
        <p:txBody>
          <a:bodyPr/>
          <a:lstStyle>
            <a:lvl1pPr marL="0" indent="0" algn="ctr">
              <a:buNone/>
              <a:defRPr>
                <a:solidFill>
                  <a:srgbClr val="36454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C938958B-2DC5-42BD-9846-78077818CB99}" type="datetime1">
              <a:rPr lang="en-US" smtClean="0">
                <a:solidFill>
                  <a:srgbClr val="ECE9C6"/>
                </a:solidFill>
              </a:rPr>
              <a:pPr/>
              <a:t>8/24/2020</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D74EE150-BA9D-43C3-A025-6AF050376C8A}" type="slidenum">
              <a:rPr lang="en-US" smtClean="0">
                <a:solidFill>
                  <a:srgbClr val="ECE9C6"/>
                </a:solidFill>
              </a:rPr>
              <a:pPr/>
              <a:t>‹#›</a:t>
            </a:fld>
            <a:endParaRPr lang="en-US">
              <a:solidFill>
                <a:srgbClr val="ECE9C6"/>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57200"/>
            <a:ext cx="3657600" cy="1164756"/>
          </a:xfrm>
          <a:prstGeom prst="rect">
            <a:avLst/>
          </a:prstGeom>
        </p:spPr>
      </p:pic>
      <p:sp>
        <p:nvSpPr>
          <p:cNvPr id="10" name="TextBox 9"/>
          <p:cNvSpPr txBox="1"/>
          <p:nvPr/>
        </p:nvSpPr>
        <p:spPr>
          <a:xfrm>
            <a:off x="7010400" y="1828800"/>
            <a:ext cx="1676400" cy="3847207"/>
          </a:xfrm>
          <a:prstGeom prst="rect">
            <a:avLst/>
          </a:prstGeom>
          <a:noFill/>
        </p:spPr>
        <p:txBody>
          <a:bodyPr wrap="square" rtlCol="0">
            <a:spAutoFit/>
          </a:bodyPr>
          <a:lstStyle/>
          <a:p>
            <a:pPr algn="r"/>
            <a:r>
              <a:rPr lang="en-US" sz="1400" b="1" dirty="0">
                <a:solidFill>
                  <a:srgbClr val="2E3D50"/>
                </a:solidFill>
              </a:rPr>
              <a:t>Adel</a:t>
            </a:r>
          </a:p>
          <a:p>
            <a:pPr algn="r"/>
            <a:r>
              <a:rPr lang="en-US" sz="1200" dirty="0">
                <a:solidFill>
                  <a:srgbClr val="2E3D50"/>
                </a:solidFill>
              </a:rPr>
              <a:t>1009 Main Street</a:t>
            </a:r>
          </a:p>
          <a:p>
            <a:pPr algn="r"/>
            <a:r>
              <a:rPr lang="en-US" sz="1200" dirty="0">
                <a:solidFill>
                  <a:srgbClr val="2E3D50"/>
                </a:solidFill>
              </a:rPr>
              <a:t>Adel, IA 50003</a:t>
            </a:r>
          </a:p>
          <a:p>
            <a:pPr algn="r"/>
            <a:r>
              <a:rPr lang="en-US" sz="1200" dirty="0">
                <a:solidFill>
                  <a:srgbClr val="2E3D50"/>
                </a:solidFill>
              </a:rPr>
              <a:t>(515) 993-4545</a:t>
            </a:r>
          </a:p>
          <a:p>
            <a:pPr algn="r"/>
            <a:r>
              <a:rPr lang="en-US" sz="1200" dirty="0">
                <a:solidFill>
                  <a:srgbClr val="2E3D50"/>
                </a:solidFill>
              </a:rPr>
              <a:t>(515) 993-5214</a:t>
            </a:r>
          </a:p>
          <a:p>
            <a:pPr algn="r"/>
            <a:r>
              <a:rPr lang="en-US" sz="1200" dirty="0">
                <a:solidFill>
                  <a:srgbClr val="2E3D50"/>
                </a:solidFill>
              </a:rPr>
              <a:t> </a:t>
            </a:r>
          </a:p>
          <a:p>
            <a:pPr algn="r"/>
            <a:r>
              <a:rPr lang="en-US" sz="1400" b="1" dirty="0">
                <a:solidFill>
                  <a:srgbClr val="2E3D50"/>
                </a:solidFill>
              </a:rPr>
              <a:t>Des Moines</a:t>
            </a:r>
          </a:p>
          <a:p>
            <a:pPr algn="r"/>
            <a:r>
              <a:rPr lang="en-US" sz="1200" dirty="0">
                <a:solidFill>
                  <a:srgbClr val="2E3D50"/>
                </a:solidFill>
              </a:rPr>
              <a:t>2700 Grand Avenue Suite 111</a:t>
            </a:r>
          </a:p>
          <a:p>
            <a:pPr algn="r"/>
            <a:r>
              <a:rPr lang="en-US" sz="1200" dirty="0">
                <a:solidFill>
                  <a:srgbClr val="2E3D50"/>
                </a:solidFill>
              </a:rPr>
              <a:t>Des Moines, IA 50312</a:t>
            </a:r>
          </a:p>
          <a:p>
            <a:pPr algn="r"/>
            <a:r>
              <a:rPr lang="en-US" sz="1200" dirty="0">
                <a:solidFill>
                  <a:srgbClr val="2E3D50"/>
                </a:solidFill>
              </a:rPr>
              <a:t>(515) 244-0111</a:t>
            </a:r>
          </a:p>
          <a:p>
            <a:pPr algn="r"/>
            <a:r>
              <a:rPr lang="en-US" sz="1200" dirty="0">
                <a:solidFill>
                  <a:srgbClr val="2E3D50"/>
                </a:solidFill>
              </a:rPr>
              <a:t>(515) 244-8935</a:t>
            </a:r>
          </a:p>
          <a:p>
            <a:pPr algn="r"/>
            <a:r>
              <a:rPr lang="en-US" sz="1200" dirty="0">
                <a:solidFill>
                  <a:srgbClr val="2E3D50"/>
                </a:solidFill>
              </a:rPr>
              <a:t> </a:t>
            </a:r>
          </a:p>
          <a:p>
            <a:pPr algn="r"/>
            <a:r>
              <a:rPr lang="en-US" sz="1400" b="1" dirty="0">
                <a:solidFill>
                  <a:srgbClr val="2E3D50"/>
                </a:solidFill>
              </a:rPr>
              <a:t>Quad Cities</a:t>
            </a:r>
          </a:p>
          <a:p>
            <a:pPr algn="r"/>
            <a:r>
              <a:rPr lang="en-US" sz="1200" dirty="0">
                <a:solidFill>
                  <a:srgbClr val="2E3D50"/>
                </a:solidFill>
              </a:rPr>
              <a:t>100 E. Kimberly Road</a:t>
            </a:r>
          </a:p>
          <a:p>
            <a:pPr algn="r"/>
            <a:r>
              <a:rPr lang="en-US" sz="1200" dirty="0">
                <a:solidFill>
                  <a:srgbClr val="2E3D50"/>
                </a:solidFill>
              </a:rPr>
              <a:t>Suite 400</a:t>
            </a:r>
          </a:p>
          <a:p>
            <a:pPr algn="r"/>
            <a:r>
              <a:rPr lang="en-US" sz="1200" dirty="0">
                <a:solidFill>
                  <a:srgbClr val="2E3D50"/>
                </a:solidFill>
              </a:rPr>
              <a:t>Davenport, IA 52806</a:t>
            </a:r>
          </a:p>
          <a:p>
            <a:pPr algn="r"/>
            <a:r>
              <a:rPr lang="en-US" sz="1200" dirty="0">
                <a:solidFill>
                  <a:srgbClr val="2E3D50"/>
                </a:solidFill>
              </a:rPr>
              <a:t>(563) 445-2264</a:t>
            </a:r>
          </a:p>
          <a:p>
            <a:pPr algn="r"/>
            <a:r>
              <a:rPr lang="en-US" sz="1200" dirty="0">
                <a:solidFill>
                  <a:srgbClr val="2E3D50"/>
                </a:solidFill>
              </a:rPr>
              <a:t>(563) 445-2267</a:t>
            </a:r>
          </a:p>
          <a:p>
            <a:pPr algn="r"/>
            <a:endParaRPr lang="en-US" sz="1200" dirty="0">
              <a:solidFill>
                <a:srgbClr val="000000"/>
              </a:solidFill>
            </a:endParaRPr>
          </a:p>
        </p:txBody>
      </p:sp>
      <p:sp>
        <p:nvSpPr>
          <p:cNvPr id="11" name="Rectangle 10"/>
          <p:cNvSpPr/>
          <p:nvPr/>
        </p:nvSpPr>
        <p:spPr>
          <a:xfrm>
            <a:off x="0" y="6248400"/>
            <a:ext cx="9144000" cy="609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57200"/>
            <a:ext cx="3657600" cy="1164756"/>
          </a:xfrm>
          <a:prstGeom prst="rect">
            <a:avLst/>
          </a:prstGeom>
        </p:spPr>
      </p:pic>
      <p:sp>
        <p:nvSpPr>
          <p:cNvPr id="15" name="TextBox 14"/>
          <p:cNvSpPr txBox="1"/>
          <p:nvPr/>
        </p:nvSpPr>
        <p:spPr>
          <a:xfrm>
            <a:off x="7010400" y="1828800"/>
            <a:ext cx="1676400" cy="3847207"/>
          </a:xfrm>
          <a:prstGeom prst="rect">
            <a:avLst/>
          </a:prstGeom>
          <a:noFill/>
        </p:spPr>
        <p:txBody>
          <a:bodyPr wrap="square" rtlCol="0">
            <a:spAutoFit/>
          </a:bodyPr>
          <a:lstStyle/>
          <a:p>
            <a:pPr algn="r"/>
            <a:r>
              <a:rPr lang="en-US" sz="1400" b="1" dirty="0">
                <a:solidFill>
                  <a:srgbClr val="2E3D50"/>
                </a:solidFill>
              </a:rPr>
              <a:t>Adel</a:t>
            </a:r>
          </a:p>
          <a:p>
            <a:pPr algn="r"/>
            <a:r>
              <a:rPr lang="en-US" sz="1200" dirty="0">
                <a:solidFill>
                  <a:srgbClr val="2E3D50"/>
                </a:solidFill>
              </a:rPr>
              <a:t>1009 Main Street</a:t>
            </a:r>
          </a:p>
          <a:p>
            <a:pPr algn="r"/>
            <a:r>
              <a:rPr lang="en-US" sz="1200" dirty="0">
                <a:solidFill>
                  <a:srgbClr val="2E3D50"/>
                </a:solidFill>
              </a:rPr>
              <a:t>Adel, IA 50003</a:t>
            </a:r>
          </a:p>
          <a:p>
            <a:pPr algn="r"/>
            <a:r>
              <a:rPr lang="en-US" sz="1200" dirty="0">
                <a:solidFill>
                  <a:srgbClr val="2E3D50"/>
                </a:solidFill>
              </a:rPr>
              <a:t>(515) 993-4545</a:t>
            </a:r>
          </a:p>
          <a:p>
            <a:pPr algn="r"/>
            <a:r>
              <a:rPr lang="en-US" sz="1200" dirty="0">
                <a:solidFill>
                  <a:srgbClr val="2E3D50"/>
                </a:solidFill>
              </a:rPr>
              <a:t>(515) 993-5214</a:t>
            </a:r>
          </a:p>
          <a:p>
            <a:pPr algn="r"/>
            <a:r>
              <a:rPr lang="en-US" sz="1200" dirty="0">
                <a:solidFill>
                  <a:srgbClr val="2E3D50"/>
                </a:solidFill>
              </a:rPr>
              <a:t> </a:t>
            </a:r>
          </a:p>
          <a:p>
            <a:pPr algn="r"/>
            <a:r>
              <a:rPr lang="en-US" sz="1400" b="1" dirty="0">
                <a:solidFill>
                  <a:srgbClr val="2E3D50"/>
                </a:solidFill>
              </a:rPr>
              <a:t>Des Moines</a:t>
            </a:r>
          </a:p>
          <a:p>
            <a:pPr algn="r"/>
            <a:r>
              <a:rPr lang="en-US" sz="1200" dirty="0">
                <a:solidFill>
                  <a:srgbClr val="2E3D50"/>
                </a:solidFill>
              </a:rPr>
              <a:t>2700 Grand Avenue Suite 111</a:t>
            </a:r>
          </a:p>
          <a:p>
            <a:pPr algn="r"/>
            <a:r>
              <a:rPr lang="en-US" sz="1200" dirty="0">
                <a:solidFill>
                  <a:srgbClr val="2E3D50"/>
                </a:solidFill>
              </a:rPr>
              <a:t>Des Moines, IA 50312</a:t>
            </a:r>
          </a:p>
          <a:p>
            <a:pPr algn="r"/>
            <a:r>
              <a:rPr lang="en-US" sz="1200" dirty="0">
                <a:solidFill>
                  <a:srgbClr val="2E3D50"/>
                </a:solidFill>
              </a:rPr>
              <a:t>(515) 244-0111</a:t>
            </a:r>
          </a:p>
          <a:p>
            <a:pPr algn="r"/>
            <a:r>
              <a:rPr lang="en-US" sz="1200" dirty="0">
                <a:solidFill>
                  <a:srgbClr val="2E3D50"/>
                </a:solidFill>
              </a:rPr>
              <a:t>(515) 244-8935</a:t>
            </a:r>
          </a:p>
          <a:p>
            <a:pPr algn="r"/>
            <a:r>
              <a:rPr lang="en-US" sz="1200" dirty="0">
                <a:solidFill>
                  <a:srgbClr val="2E3D50"/>
                </a:solidFill>
              </a:rPr>
              <a:t> </a:t>
            </a:r>
          </a:p>
          <a:p>
            <a:pPr algn="r"/>
            <a:r>
              <a:rPr lang="en-US" sz="1400" b="1" dirty="0">
                <a:solidFill>
                  <a:srgbClr val="2E3D50"/>
                </a:solidFill>
              </a:rPr>
              <a:t>Quad Cities</a:t>
            </a:r>
          </a:p>
          <a:p>
            <a:pPr algn="r"/>
            <a:r>
              <a:rPr lang="en-US" sz="1200" dirty="0">
                <a:solidFill>
                  <a:srgbClr val="2E3D50"/>
                </a:solidFill>
              </a:rPr>
              <a:t>100 E. Kimberly Road</a:t>
            </a:r>
          </a:p>
          <a:p>
            <a:pPr algn="r"/>
            <a:r>
              <a:rPr lang="en-US" sz="1200" dirty="0">
                <a:solidFill>
                  <a:srgbClr val="2E3D50"/>
                </a:solidFill>
              </a:rPr>
              <a:t>Suite 400</a:t>
            </a:r>
          </a:p>
          <a:p>
            <a:pPr algn="r"/>
            <a:r>
              <a:rPr lang="en-US" sz="1200" dirty="0">
                <a:solidFill>
                  <a:srgbClr val="2E3D50"/>
                </a:solidFill>
              </a:rPr>
              <a:t>Davenport, IA 52806</a:t>
            </a:r>
          </a:p>
          <a:p>
            <a:pPr algn="r"/>
            <a:r>
              <a:rPr lang="en-US" sz="1200" dirty="0">
                <a:solidFill>
                  <a:srgbClr val="2E3D50"/>
                </a:solidFill>
              </a:rPr>
              <a:t>(563) 445-2264</a:t>
            </a:r>
          </a:p>
          <a:p>
            <a:pPr algn="r"/>
            <a:r>
              <a:rPr lang="en-US" sz="1200" dirty="0">
                <a:solidFill>
                  <a:srgbClr val="2E3D50"/>
                </a:solidFill>
              </a:rPr>
              <a:t>(563) 445-2267</a:t>
            </a:r>
          </a:p>
          <a:p>
            <a:pPr algn="r"/>
            <a:endParaRPr lang="en-US" sz="1200" dirty="0">
              <a:solidFill>
                <a:srgbClr val="000000"/>
              </a:solidFill>
            </a:endParaRPr>
          </a:p>
        </p:txBody>
      </p:sp>
    </p:spTree>
    <p:extLst>
      <p:ext uri="{BB962C8B-B14F-4D97-AF65-F5344CB8AC3E}">
        <p14:creationId xmlns:p14="http://schemas.microsoft.com/office/powerpoint/2010/main" val="173755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2BB54-DDB0-4018-A002-64960D788004}" type="datetime1">
              <a:rPr lang="en-US" smtClean="0">
                <a:solidFill>
                  <a:srgbClr val="895D1D"/>
                </a:solidFill>
              </a:rPr>
              <a:pPr/>
              <a:t>8/24/2020</a:t>
            </a:fld>
            <a:endParaRPr lang="en-US">
              <a:solidFill>
                <a:srgbClr val="895D1D"/>
              </a:solidFill>
            </a:endParaRPr>
          </a:p>
        </p:txBody>
      </p:sp>
      <p:sp>
        <p:nvSpPr>
          <p:cNvPr id="6" name="Slide Number Placeholder 5"/>
          <p:cNvSpPr>
            <a:spLocks noGrp="1"/>
          </p:cNvSpPr>
          <p:nvPr>
            <p:ph type="sldNum" sz="quarter" idx="12"/>
          </p:nvPr>
        </p:nvSpPr>
        <p:spPr/>
        <p:txBody>
          <a:bodyPr/>
          <a:lstStyle/>
          <a:p>
            <a:fld id="{D74EE150-BA9D-43C3-A025-6AF050376C8A}" type="slidenum">
              <a:rPr lang="en-US" smtClean="0">
                <a:solidFill>
                  <a:srgbClr val="895D1D"/>
                </a:solidFill>
              </a:rPr>
              <a:pPr/>
              <a:t>‹#›</a:t>
            </a:fld>
            <a:endParaRPr lang="en-US">
              <a:solidFill>
                <a:srgbClr val="895D1D"/>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spTree>
    <p:extLst>
      <p:ext uri="{BB962C8B-B14F-4D97-AF65-F5344CB8AC3E}">
        <p14:creationId xmlns:p14="http://schemas.microsoft.com/office/powerpoint/2010/main" val="81729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C7E7BC-7239-4B3E-A9B8-05A64173D567}" type="datetime1">
              <a:rPr lang="en-US" smtClean="0">
                <a:solidFill>
                  <a:srgbClr val="895D1D"/>
                </a:solidFill>
              </a:rPr>
              <a:pPr/>
              <a:t>8/24/2020</a:t>
            </a:fld>
            <a:endParaRPr lang="en-US">
              <a:solidFill>
                <a:srgbClr val="895D1D"/>
              </a:solidFill>
            </a:endParaRPr>
          </a:p>
        </p:txBody>
      </p:sp>
      <p:sp>
        <p:nvSpPr>
          <p:cNvPr id="6" name="Slide Number Placeholder 5"/>
          <p:cNvSpPr>
            <a:spLocks noGrp="1"/>
          </p:cNvSpPr>
          <p:nvPr>
            <p:ph type="sldNum" sz="quarter" idx="12"/>
          </p:nvPr>
        </p:nvSpPr>
        <p:spPr/>
        <p:txBody>
          <a:bodyPr/>
          <a:lstStyle/>
          <a:p>
            <a:fld id="{D74EE150-BA9D-43C3-A025-6AF050376C8A}" type="slidenum">
              <a:rPr lang="en-US" smtClean="0">
                <a:solidFill>
                  <a:srgbClr val="895D1D"/>
                </a:solidFill>
              </a:rPr>
              <a:pPr/>
              <a:t>‹#›</a:t>
            </a:fld>
            <a:endParaRPr lang="en-US">
              <a:solidFill>
                <a:srgbClr val="895D1D"/>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spTree>
    <p:extLst>
      <p:ext uri="{BB962C8B-B14F-4D97-AF65-F5344CB8AC3E}">
        <p14:creationId xmlns:p14="http://schemas.microsoft.com/office/powerpoint/2010/main" val="380076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4" name="Rectangle 13"/>
          <p:cNvSpPr/>
          <p:nvPr/>
        </p:nvSpPr>
        <p:spPr>
          <a:xfrm>
            <a:off x="0" y="6248400"/>
            <a:ext cx="9144000" cy="609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5715000" cy="1470025"/>
          </a:xfrm>
        </p:spPr>
        <p:txBody>
          <a:bodyPr/>
          <a:lstStyle>
            <a:lvl1pPr>
              <a:defRPr>
                <a:solidFill>
                  <a:srgbClr val="2E3D50"/>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5715000" cy="1752600"/>
          </a:xfrm>
        </p:spPr>
        <p:txBody>
          <a:bodyPr/>
          <a:lstStyle>
            <a:lvl1pPr marL="0" indent="0" algn="ctr">
              <a:buNone/>
              <a:defRPr>
                <a:solidFill>
                  <a:srgbClr val="36454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49681E5A-FBEC-4628-A414-3E10FE7EAAFC}" type="datetime1">
              <a:rPr lang="en-US" smtClean="0">
                <a:solidFill>
                  <a:srgbClr val="895D1D"/>
                </a:solidFill>
              </a:rPr>
              <a:pPr/>
              <a:t>8/24/2020</a:t>
            </a:fld>
            <a:endParaRPr lang="en-US">
              <a:solidFill>
                <a:srgbClr val="895D1D"/>
              </a:solidFill>
            </a:endParaRPr>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solidFill>
                <a:srgbClr val="895D1D"/>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D74EE150-BA9D-43C3-A025-6AF050376C8A}" type="slidenum">
              <a:rPr lang="en-US" smtClean="0">
                <a:solidFill>
                  <a:srgbClr val="895D1D"/>
                </a:solidFill>
              </a:rPr>
              <a:pPr/>
              <a:t>‹#›</a:t>
            </a:fld>
            <a:endParaRPr lang="en-US">
              <a:solidFill>
                <a:srgbClr val="895D1D"/>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57200"/>
            <a:ext cx="3657600" cy="1164756"/>
          </a:xfrm>
          <a:prstGeom prst="rect">
            <a:avLst/>
          </a:prstGeom>
        </p:spPr>
      </p:pic>
      <p:sp>
        <p:nvSpPr>
          <p:cNvPr id="10" name="TextBox 9"/>
          <p:cNvSpPr txBox="1"/>
          <p:nvPr/>
        </p:nvSpPr>
        <p:spPr>
          <a:xfrm>
            <a:off x="7010400" y="1828800"/>
            <a:ext cx="1676400" cy="3847207"/>
          </a:xfrm>
          <a:prstGeom prst="rect">
            <a:avLst/>
          </a:prstGeom>
          <a:noFill/>
        </p:spPr>
        <p:txBody>
          <a:bodyPr wrap="square" rtlCol="0">
            <a:spAutoFit/>
          </a:bodyPr>
          <a:lstStyle/>
          <a:p>
            <a:pPr algn="r"/>
            <a:r>
              <a:rPr lang="en-US" sz="1400" b="1" dirty="0">
                <a:solidFill>
                  <a:srgbClr val="2E3D50"/>
                </a:solidFill>
              </a:rPr>
              <a:t>Adel</a:t>
            </a:r>
          </a:p>
          <a:p>
            <a:pPr algn="r"/>
            <a:r>
              <a:rPr lang="en-US" sz="1200" dirty="0">
                <a:solidFill>
                  <a:srgbClr val="2E3D50"/>
                </a:solidFill>
              </a:rPr>
              <a:t>1009 Main Street</a:t>
            </a:r>
          </a:p>
          <a:p>
            <a:pPr algn="r"/>
            <a:r>
              <a:rPr lang="en-US" sz="1200" dirty="0">
                <a:solidFill>
                  <a:srgbClr val="2E3D50"/>
                </a:solidFill>
              </a:rPr>
              <a:t>Adel, IA 50003</a:t>
            </a:r>
          </a:p>
          <a:p>
            <a:pPr algn="r"/>
            <a:r>
              <a:rPr lang="en-US" sz="1200" dirty="0">
                <a:solidFill>
                  <a:srgbClr val="2E3D50"/>
                </a:solidFill>
              </a:rPr>
              <a:t>(515) 993-4545</a:t>
            </a:r>
          </a:p>
          <a:p>
            <a:pPr algn="r"/>
            <a:r>
              <a:rPr lang="en-US" sz="1200" dirty="0">
                <a:solidFill>
                  <a:srgbClr val="2E3D50"/>
                </a:solidFill>
              </a:rPr>
              <a:t>(515) 993-5214</a:t>
            </a:r>
          </a:p>
          <a:p>
            <a:pPr algn="r"/>
            <a:r>
              <a:rPr lang="en-US" sz="1200" dirty="0">
                <a:solidFill>
                  <a:srgbClr val="2E3D50"/>
                </a:solidFill>
              </a:rPr>
              <a:t> </a:t>
            </a:r>
          </a:p>
          <a:p>
            <a:pPr algn="r"/>
            <a:r>
              <a:rPr lang="en-US" sz="1400" b="1" dirty="0">
                <a:solidFill>
                  <a:srgbClr val="2E3D50"/>
                </a:solidFill>
              </a:rPr>
              <a:t>Des Moines</a:t>
            </a:r>
          </a:p>
          <a:p>
            <a:pPr algn="r"/>
            <a:r>
              <a:rPr lang="en-US" sz="1200" dirty="0">
                <a:solidFill>
                  <a:srgbClr val="2E3D50"/>
                </a:solidFill>
              </a:rPr>
              <a:t>2700 Grand Avenue Suite 111</a:t>
            </a:r>
          </a:p>
          <a:p>
            <a:pPr algn="r"/>
            <a:r>
              <a:rPr lang="en-US" sz="1200" dirty="0">
                <a:solidFill>
                  <a:srgbClr val="2E3D50"/>
                </a:solidFill>
              </a:rPr>
              <a:t>Des Moines, IA 50312</a:t>
            </a:r>
          </a:p>
          <a:p>
            <a:pPr algn="r"/>
            <a:r>
              <a:rPr lang="en-US" sz="1200" dirty="0">
                <a:solidFill>
                  <a:srgbClr val="2E3D50"/>
                </a:solidFill>
              </a:rPr>
              <a:t>(515) 244-0111</a:t>
            </a:r>
          </a:p>
          <a:p>
            <a:pPr algn="r"/>
            <a:r>
              <a:rPr lang="en-US" sz="1200" dirty="0">
                <a:solidFill>
                  <a:srgbClr val="2E3D50"/>
                </a:solidFill>
              </a:rPr>
              <a:t>(515) 244-8935</a:t>
            </a:r>
          </a:p>
          <a:p>
            <a:pPr algn="r"/>
            <a:r>
              <a:rPr lang="en-US" sz="1200" dirty="0">
                <a:solidFill>
                  <a:srgbClr val="2E3D50"/>
                </a:solidFill>
              </a:rPr>
              <a:t> </a:t>
            </a:r>
          </a:p>
          <a:p>
            <a:pPr algn="r"/>
            <a:r>
              <a:rPr lang="en-US" sz="1400" b="1" dirty="0">
                <a:solidFill>
                  <a:srgbClr val="2E3D50"/>
                </a:solidFill>
              </a:rPr>
              <a:t>Quad Cities</a:t>
            </a:r>
          </a:p>
          <a:p>
            <a:pPr algn="r"/>
            <a:r>
              <a:rPr lang="en-US" sz="1200" dirty="0">
                <a:solidFill>
                  <a:srgbClr val="2E3D50"/>
                </a:solidFill>
              </a:rPr>
              <a:t>100 E. Kimberly Road</a:t>
            </a:r>
          </a:p>
          <a:p>
            <a:pPr algn="r"/>
            <a:r>
              <a:rPr lang="en-US" sz="1200" dirty="0">
                <a:solidFill>
                  <a:srgbClr val="2E3D50"/>
                </a:solidFill>
              </a:rPr>
              <a:t>Suite 400</a:t>
            </a:r>
          </a:p>
          <a:p>
            <a:pPr algn="r"/>
            <a:r>
              <a:rPr lang="en-US" sz="1200" dirty="0">
                <a:solidFill>
                  <a:srgbClr val="2E3D50"/>
                </a:solidFill>
              </a:rPr>
              <a:t>Davenport, IA 52806</a:t>
            </a:r>
          </a:p>
          <a:p>
            <a:pPr algn="r"/>
            <a:r>
              <a:rPr lang="en-US" sz="1200" dirty="0">
                <a:solidFill>
                  <a:srgbClr val="2E3D50"/>
                </a:solidFill>
              </a:rPr>
              <a:t>(563) 445-2264</a:t>
            </a:r>
          </a:p>
          <a:p>
            <a:pPr algn="r"/>
            <a:r>
              <a:rPr lang="en-US" sz="1200" dirty="0">
                <a:solidFill>
                  <a:srgbClr val="2E3D50"/>
                </a:solidFill>
              </a:rPr>
              <a:t>(563) 445-2267</a:t>
            </a:r>
          </a:p>
          <a:p>
            <a:pPr algn="r"/>
            <a:endParaRPr lang="en-US" sz="1200" dirty="0">
              <a:solidFill>
                <a:srgbClr val="000000"/>
              </a:solidFill>
            </a:endParaRPr>
          </a:p>
        </p:txBody>
      </p:sp>
    </p:spTree>
    <p:extLst>
      <p:ext uri="{BB962C8B-B14F-4D97-AF65-F5344CB8AC3E}">
        <p14:creationId xmlns:p14="http://schemas.microsoft.com/office/powerpoint/2010/main" val="18921469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093FF5-F5EC-40A8-8B50-FD5756AAEDE0}" type="datetime1">
              <a:rPr lang="en-US" smtClean="0">
                <a:solidFill>
                  <a:srgbClr val="895D1D"/>
                </a:solidFill>
              </a:rPr>
              <a:pPr/>
              <a:t>8/24/2020</a:t>
            </a:fld>
            <a:endParaRPr lang="en-US">
              <a:solidFill>
                <a:srgbClr val="895D1D"/>
              </a:solidFill>
            </a:endParaRPr>
          </a:p>
        </p:txBody>
      </p:sp>
      <p:sp>
        <p:nvSpPr>
          <p:cNvPr id="6" name="Slide Number Placeholder 5"/>
          <p:cNvSpPr>
            <a:spLocks noGrp="1"/>
          </p:cNvSpPr>
          <p:nvPr>
            <p:ph type="sldNum" sz="quarter" idx="12"/>
          </p:nvPr>
        </p:nvSpPr>
        <p:spPr/>
        <p:txBody>
          <a:bodyPr/>
          <a:lstStyle/>
          <a:p>
            <a:fld id="{D74EE150-BA9D-43C3-A025-6AF050376C8A}" type="slidenum">
              <a:rPr lang="en-US" smtClean="0">
                <a:solidFill>
                  <a:srgbClr val="895D1D"/>
                </a:solidFill>
              </a:rPr>
              <a:pPr/>
              <a:t>‹#›</a:t>
            </a:fld>
            <a:endParaRPr lang="en-US">
              <a:solidFill>
                <a:srgbClr val="895D1D"/>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6192267"/>
            <a:ext cx="2008482" cy="665733"/>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6192267"/>
            <a:ext cx="2008482" cy="665733"/>
          </a:xfrm>
          <a:prstGeom prst="rect">
            <a:avLst/>
          </a:prstGeom>
        </p:spPr>
      </p:pic>
    </p:spTree>
    <p:extLst>
      <p:ext uri="{BB962C8B-B14F-4D97-AF65-F5344CB8AC3E}">
        <p14:creationId xmlns:p14="http://schemas.microsoft.com/office/powerpoint/2010/main" val="51582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429000"/>
            <a:ext cx="5221287" cy="23399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1905000"/>
            <a:ext cx="52212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69947B-2854-4F7A-A6E0-A16F5648A46C}" type="datetime1">
              <a:rPr lang="en-US" smtClean="0">
                <a:solidFill>
                  <a:srgbClr val="895D1D"/>
                </a:solidFill>
              </a:rPr>
              <a:pPr/>
              <a:t>8/24/2020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74EE150-BA9D-43C3-A025-6AF050376C8A}" type="slidenum">
              <a:rPr lang="en-US" smtClean="0">
                <a:solidFill>
                  <a:srgbClr val="895D1D"/>
                </a:solidFill>
              </a:rPr>
              <a:pPr/>
              <a:t>‹#›</a:t>
            </a:fld>
            <a:endParaRPr lang="en-US">
              <a:solidFill>
                <a:srgbClr val="895D1D"/>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52400"/>
            <a:ext cx="3657600" cy="1164756"/>
          </a:xfrm>
          <a:prstGeom prst="rect">
            <a:avLst/>
          </a:prstGeom>
        </p:spPr>
      </p:pic>
      <p:sp>
        <p:nvSpPr>
          <p:cNvPr id="8" name="TextBox 7"/>
          <p:cNvSpPr txBox="1"/>
          <p:nvPr/>
        </p:nvSpPr>
        <p:spPr>
          <a:xfrm>
            <a:off x="7010400" y="1828800"/>
            <a:ext cx="1676400" cy="3847207"/>
          </a:xfrm>
          <a:prstGeom prst="rect">
            <a:avLst/>
          </a:prstGeom>
          <a:noFill/>
        </p:spPr>
        <p:txBody>
          <a:bodyPr wrap="square" rtlCol="0">
            <a:spAutoFit/>
          </a:bodyPr>
          <a:lstStyle/>
          <a:p>
            <a:pPr algn="r"/>
            <a:r>
              <a:rPr lang="en-US" sz="1400" b="1" dirty="0">
                <a:solidFill>
                  <a:srgbClr val="2E3D50"/>
                </a:solidFill>
              </a:rPr>
              <a:t>Adel</a:t>
            </a:r>
          </a:p>
          <a:p>
            <a:pPr algn="r"/>
            <a:r>
              <a:rPr lang="en-US" sz="1200" dirty="0">
                <a:solidFill>
                  <a:srgbClr val="2E3D50"/>
                </a:solidFill>
              </a:rPr>
              <a:t>1009 Main Street</a:t>
            </a:r>
          </a:p>
          <a:p>
            <a:pPr algn="r"/>
            <a:r>
              <a:rPr lang="en-US" sz="1200" dirty="0">
                <a:solidFill>
                  <a:srgbClr val="2E3D50"/>
                </a:solidFill>
              </a:rPr>
              <a:t>Adel, IA 50003</a:t>
            </a:r>
          </a:p>
          <a:p>
            <a:pPr algn="r"/>
            <a:r>
              <a:rPr lang="en-US" sz="1200" dirty="0">
                <a:solidFill>
                  <a:srgbClr val="2E3D50"/>
                </a:solidFill>
              </a:rPr>
              <a:t>(515) 993-4545</a:t>
            </a:r>
          </a:p>
          <a:p>
            <a:pPr algn="r"/>
            <a:r>
              <a:rPr lang="en-US" sz="1200" dirty="0">
                <a:solidFill>
                  <a:srgbClr val="2E3D50"/>
                </a:solidFill>
              </a:rPr>
              <a:t>(515) 993-5214</a:t>
            </a:r>
          </a:p>
          <a:p>
            <a:pPr algn="r"/>
            <a:r>
              <a:rPr lang="en-US" sz="1200" dirty="0">
                <a:solidFill>
                  <a:srgbClr val="2E3D50"/>
                </a:solidFill>
              </a:rPr>
              <a:t> </a:t>
            </a:r>
          </a:p>
          <a:p>
            <a:pPr algn="r"/>
            <a:r>
              <a:rPr lang="en-US" sz="1400" b="1" dirty="0">
                <a:solidFill>
                  <a:srgbClr val="2E3D50"/>
                </a:solidFill>
              </a:rPr>
              <a:t>Des Moines</a:t>
            </a:r>
          </a:p>
          <a:p>
            <a:pPr algn="r"/>
            <a:r>
              <a:rPr lang="en-US" sz="1200" dirty="0">
                <a:solidFill>
                  <a:srgbClr val="2E3D50"/>
                </a:solidFill>
              </a:rPr>
              <a:t>2700 Grand Avenue Suite 111</a:t>
            </a:r>
          </a:p>
          <a:p>
            <a:pPr algn="r"/>
            <a:r>
              <a:rPr lang="en-US" sz="1200" dirty="0">
                <a:solidFill>
                  <a:srgbClr val="2E3D50"/>
                </a:solidFill>
              </a:rPr>
              <a:t>Des Moines, IA 50312</a:t>
            </a:r>
          </a:p>
          <a:p>
            <a:pPr algn="r"/>
            <a:r>
              <a:rPr lang="en-US" sz="1200" dirty="0">
                <a:solidFill>
                  <a:srgbClr val="2E3D50"/>
                </a:solidFill>
              </a:rPr>
              <a:t>(515) 244-0111</a:t>
            </a:r>
          </a:p>
          <a:p>
            <a:pPr algn="r"/>
            <a:r>
              <a:rPr lang="en-US" sz="1200" dirty="0">
                <a:solidFill>
                  <a:srgbClr val="2E3D50"/>
                </a:solidFill>
              </a:rPr>
              <a:t>(515) 244-8935</a:t>
            </a:r>
          </a:p>
          <a:p>
            <a:pPr algn="r"/>
            <a:r>
              <a:rPr lang="en-US" sz="1200" dirty="0">
                <a:solidFill>
                  <a:srgbClr val="2E3D50"/>
                </a:solidFill>
              </a:rPr>
              <a:t> </a:t>
            </a:r>
          </a:p>
          <a:p>
            <a:pPr algn="r"/>
            <a:r>
              <a:rPr lang="en-US" sz="1400" b="1" dirty="0">
                <a:solidFill>
                  <a:srgbClr val="2E3D50"/>
                </a:solidFill>
              </a:rPr>
              <a:t>Quad Cities</a:t>
            </a:r>
          </a:p>
          <a:p>
            <a:pPr algn="r"/>
            <a:r>
              <a:rPr lang="en-US" sz="1200" dirty="0">
                <a:solidFill>
                  <a:srgbClr val="2E3D50"/>
                </a:solidFill>
              </a:rPr>
              <a:t>100 E. Kimberly Road</a:t>
            </a:r>
          </a:p>
          <a:p>
            <a:pPr algn="r"/>
            <a:r>
              <a:rPr lang="en-US" sz="1200" dirty="0">
                <a:solidFill>
                  <a:srgbClr val="2E3D50"/>
                </a:solidFill>
              </a:rPr>
              <a:t>Suite 400</a:t>
            </a:r>
          </a:p>
          <a:p>
            <a:pPr algn="r"/>
            <a:r>
              <a:rPr lang="en-US" sz="1200" dirty="0">
                <a:solidFill>
                  <a:srgbClr val="2E3D50"/>
                </a:solidFill>
              </a:rPr>
              <a:t>Davenport, IA 52806</a:t>
            </a:r>
          </a:p>
          <a:p>
            <a:pPr algn="r"/>
            <a:r>
              <a:rPr lang="en-US" sz="1200" dirty="0">
                <a:solidFill>
                  <a:srgbClr val="2E3D50"/>
                </a:solidFill>
              </a:rPr>
              <a:t>(563) 445-2264</a:t>
            </a:r>
          </a:p>
          <a:p>
            <a:pPr algn="r"/>
            <a:r>
              <a:rPr lang="en-US" sz="1200" dirty="0">
                <a:solidFill>
                  <a:srgbClr val="2E3D50"/>
                </a:solidFill>
              </a:rPr>
              <a:t>(563) 445-2267</a:t>
            </a:r>
          </a:p>
          <a:p>
            <a:pPr algn="r"/>
            <a:endParaRPr lang="en-US" sz="1200" dirty="0">
              <a:solidFill>
                <a:srgbClr val="00000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52400"/>
            <a:ext cx="3657600" cy="1164756"/>
          </a:xfrm>
          <a:prstGeom prst="rect">
            <a:avLst/>
          </a:prstGeom>
        </p:spPr>
      </p:pic>
      <p:sp>
        <p:nvSpPr>
          <p:cNvPr id="10" name="TextBox 9"/>
          <p:cNvSpPr txBox="1"/>
          <p:nvPr/>
        </p:nvSpPr>
        <p:spPr>
          <a:xfrm>
            <a:off x="7010400" y="1828800"/>
            <a:ext cx="1676400" cy="3847207"/>
          </a:xfrm>
          <a:prstGeom prst="rect">
            <a:avLst/>
          </a:prstGeom>
          <a:noFill/>
        </p:spPr>
        <p:txBody>
          <a:bodyPr wrap="square" rtlCol="0">
            <a:spAutoFit/>
          </a:bodyPr>
          <a:lstStyle/>
          <a:p>
            <a:pPr algn="r"/>
            <a:r>
              <a:rPr lang="en-US" sz="1400" b="1" dirty="0">
                <a:solidFill>
                  <a:srgbClr val="2E3D50"/>
                </a:solidFill>
              </a:rPr>
              <a:t>Adel</a:t>
            </a:r>
          </a:p>
          <a:p>
            <a:pPr algn="r"/>
            <a:r>
              <a:rPr lang="en-US" sz="1200" dirty="0">
                <a:solidFill>
                  <a:srgbClr val="2E3D50"/>
                </a:solidFill>
              </a:rPr>
              <a:t>1009 Main Street</a:t>
            </a:r>
          </a:p>
          <a:p>
            <a:pPr algn="r"/>
            <a:r>
              <a:rPr lang="en-US" sz="1200" dirty="0">
                <a:solidFill>
                  <a:srgbClr val="2E3D50"/>
                </a:solidFill>
              </a:rPr>
              <a:t>Adel, IA 50003</a:t>
            </a:r>
          </a:p>
          <a:p>
            <a:pPr algn="r"/>
            <a:r>
              <a:rPr lang="en-US" sz="1200" dirty="0">
                <a:solidFill>
                  <a:srgbClr val="2E3D50"/>
                </a:solidFill>
              </a:rPr>
              <a:t>(515) 993-4545</a:t>
            </a:r>
          </a:p>
          <a:p>
            <a:pPr algn="r"/>
            <a:r>
              <a:rPr lang="en-US" sz="1200" dirty="0">
                <a:solidFill>
                  <a:srgbClr val="2E3D50"/>
                </a:solidFill>
              </a:rPr>
              <a:t>(515) 993-5214</a:t>
            </a:r>
          </a:p>
          <a:p>
            <a:pPr algn="r"/>
            <a:r>
              <a:rPr lang="en-US" sz="1200" dirty="0">
                <a:solidFill>
                  <a:srgbClr val="2E3D50"/>
                </a:solidFill>
              </a:rPr>
              <a:t> </a:t>
            </a:r>
          </a:p>
          <a:p>
            <a:pPr algn="r"/>
            <a:r>
              <a:rPr lang="en-US" sz="1400" b="1" dirty="0">
                <a:solidFill>
                  <a:srgbClr val="2E3D50"/>
                </a:solidFill>
              </a:rPr>
              <a:t>Des Moines</a:t>
            </a:r>
          </a:p>
          <a:p>
            <a:pPr algn="r"/>
            <a:r>
              <a:rPr lang="en-US" sz="1200" dirty="0">
                <a:solidFill>
                  <a:srgbClr val="2E3D50"/>
                </a:solidFill>
              </a:rPr>
              <a:t>2700 Grand Avenue Suite 111</a:t>
            </a:r>
          </a:p>
          <a:p>
            <a:pPr algn="r"/>
            <a:r>
              <a:rPr lang="en-US" sz="1200" dirty="0">
                <a:solidFill>
                  <a:srgbClr val="2E3D50"/>
                </a:solidFill>
              </a:rPr>
              <a:t>Des Moines, IA 50312</a:t>
            </a:r>
          </a:p>
          <a:p>
            <a:pPr algn="r"/>
            <a:r>
              <a:rPr lang="en-US" sz="1200" dirty="0">
                <a:solidFill>
                  <a:srgbClr val="2E3D50"/>
                </a:solidFill>
              </a:rPr>
              <a:t>(515) 244-0111</a:t>
            </a:r>
          </a:p>
          <a:p>
            <a:pPr algn="r"/>
            <a:r>
              <a:rPr lang="en-US" sz="1200" dirty="0">
                <a:solidFill>
                  <a:srgbClr val="2E3D50"/>
                </a:solidFill>
              </a:rPr>
              <a:t>(515) 244-8935</a:t>
            </a:r>
          </a:p>
          <a:p>
            <a:pPr algn="r"/>
            <a:r>
              <a:rPr lang="en-US" sz="1200" dirty="0">
                <a:solidFill>
                  <a:srgbClr val="2E3D50"/>
                </a:solidFill>
              </a:rPr>
              <a:t> </a:t>
            </a:r>
          </a:p>
          <a:p>
            <a:pPr algn="r"/>
            <a:r>
              <a:rPr lang="en-US" sz="1400" b="1" dirty="0">
                <a:solidFill>
                  <a:srgbClr val="2E3D50"/>
                </a:solidFill>
              </a:rPr>
              <a:t>Quad Cities</a:t>
            </a:r>
          </a:p>
          <a:p>
            <a:pPr algn="r"/>
            <a:r>
              <a:rPr lang="en-US" sz="1200" dirty="0">
                <a:solidFill>
                  <a:srgbClr val="2E3D50"/>
                </a:solidFill>
              </a:rPr>
              <a:t>100 E. Kimberly Road</a:t>
            </a:r>
          </a:p>
          <a:p>
            <a:pPr algn="r"/>
            <a:r>
              <a:rPr lang="en-US" sz="1200" dirty="0">
                <a:solidFill>
                  <a:srgbClr val="2E3D50"/>
                </a:solidFill>
              </a:rPr>
              <a:t>Suite 400</a:t>
            </a:r>
          </a:p>
          <a:p>
            <a:pPr algn="r"/>
            <a:r>
              <a:rPr lang="en-US" sz="1200" dirty="0">
                <a:solidFill>
                  <a:srgbClr val="2E3D50"/>
                </a:solidFill>
              </a:rPr>
              <a:t>Davenport, IA 52806</a:t>
            </a:r>
          </a:p>
          <a:p>
            <a:pPr algn="r"/>
            <a:r>
              <a:rPr lang="en-US" sz="1200" dirty="0">
                <a:solidFill>
                  <a:srgbClr val="2E3D50"/>
                </a:solidFill>
              </a:rPr>
              <a:t>(563) 445-2264</a:t>
            </a:r>
          </a:p>
          <a:p>
            <a:pPr algn="r"/>
            <a:r>
              <a:rPr lang="en-US" sz="1200" dirty="0">
                <a:solidFill>
                  <a:srgbClr val="2E3D50"/>
                </a:solidFill>
              </a:rPr>
              <a:t>(563) 445-2267</a:t>
            </a:r>
          </a:p>
          <a:p>
            <a:pPr algn="r"/>
            <a:endParaRPr lang="en-US" sz="1200" dirty="0">
              <a:solidFill>
                <a:srgbClr val="000000"/>
              </a:solidFill>
            </a:endParaRPr>
          </a:p>
        </p:txBody>
      </p:sp>
    </p:spTree>
    <p:extLst>
      <p:ext uri="{BB962C8B-B14F-4D97-AF65-F5344CB8AC3E}">
        <p14:creationId xmlns:p14="http://schemas.microsoft.com/office/powerpoint/2010/main" val="316934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03A9BB-FF39-4F96-AB97-F295E424551E}" type="datetime1">
              <a:rPr lang="en-US" smtClean="0">
                <a:solidFill>
                  <a:srgbClr val="895D1D"/>
                </a:solidFill>
              </a:rPr>
              <a:pPr/>
              <a:t>8/24/2020</a:t>
            </a:fld>
            <a:endParaRPr lang="en-US">
              <a:solidFill>
                <a:srgbClr val="895D1D"/>
              </a:solidFill>
            </a:endParaRPr>
          </a:p>
        </p:txBody>
      </p:sp>
      <p:sp>
        <p:nvSpPr>
          <p:cNvPr id="7" name="Slide Number Placeholder 6"/>
          <p:cNvSpPr>
            <a:spLocks noGrp="1"/>
          </p:cNvSpPr>
          <p:nvPr>
            <p:ph type="sldNum" sz="quarter" idx="12"/>
          </p:nvPr>
        </p:nvSpPr>
        <p:spPr/>
        <p:txBody>
          <a:bodyPr/>
          <a:lstStyle/>
          <a:p>
            <a:fld id="{D74EE150-BA9D-43C3-A025-6AF050376C8A}" type="slidenum">
              <a:rPr lang="en-US" smtClean="0">
                <a:solidFill>
                  <a:srgbClr val="895D1D"/>
                </a:solidFill>
              </a:rPr>
              <a:pPr/>
              <a:t>‹#›</a:t>
            </a:fld>
            <a:endParaRPr lang="en-US">
              <a:solidFill>
                <a:srgbClr val="895D1D"/>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spTree>
    <p:extLst>
      <p:ext uri="{BB962C8B-B14F-4D97-AF65-F5344CB8AC3E}">
        <p14:creationId xmlns:p14="http://schemas.microsoft.com/office/powerpoint/2010/main" val="14627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FF9B9E-FD39-4BCF-A0E7-D2066C52EE3A}" type="datetime1">
              <a:rPr lang="en-US" smtClean="0">
                <a:solidFill>
                  <a:srgbClr val="895D1D"/>
                </a:solidFill>
              </a:rPr>
              <a:pPr/>
              <a:t>8/24/2020</a:t>
            </a:fld>
            <a:endParaRPr lang="en-US">
              <a:solidFill>
                <a:srgbClr val="895D1D"/>
              </a:solidFill>
            </a:endParaRPr>
          </a:p>
        </p:txBody>
      </p:sp>
      <p:sp>
        <p:nvSpPr>
          <p:cNvPr id="9" name="Slide Number Placeholder 8"/>
          <p:cNvSpPr>
            <a:spLocks noGrp="1"/>
          </p:cNvSpPr>
          <p:nvPr>
            <p:ph type="sldNum" sz="quarter" idx="12"/>
          </p:nvPr>
        </p:nvSpPr>
        <p:spPr/>
        <p:txBody>
          <a:bodyPr/>
          <a:lstStyle/>
          <a:p>
            <a:fld id="{D74EE150-BA9D-43C3-A025-6AF050376C8A}" type="slidenum">
              <a:rPr lang="en-US" smtClean="0">
                <a:solidFill>
                  <a:srgbClr val="895D1D"/>
                </a:solidFill>
              </a:rPr>
              <a:pPr/>
              <a:t>‹#›</a:t>
            </a:fld>
            <a:endParaRPr lang="en-US">
              <a:solidFill>
                <a:srgbClr val="895D1D"/>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spTree>
    <p:extLst>
      <p:ext uri="{BB962C8B-B14F-4D97-AF65-F5344CB8AC3E}">
        <p14:creationId xmlns:p14="http://schemas.microsoft.com/office/powerpoint/2010/main" val="401610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D321D2-40BD-419A-B2F5-ADD74C00C6F6}" type="datetime1">
              <a:rPr lang="en-US" smtClean="0">
                <a:solidFill>
                  <a:srgbClr val="895D1D"/>
                </a:solidFill>
              </a:rPr>
              <a:pPr/>
              <a:t>8/24/2020</a:t>
            </a:fld>
            <a:endParaRPr lang="en-US">
              <a:solidFill>
                <a:srgbClr val="895D1D"/>
              </a:solidFill>
            </a:endParaRPr>
          </a:p>
        </p:txBody>
      </p:sp>
      <p:sp>
        <p:nvSpPr>
          <p:cNvPr id="5" name="Slide Number Placeholder 4"/>
          <p:cNvSpPr>
            <a:spLocks noGrp="1"/>
          </p:cNvSpPr>
          <p:nvPr>
            <p:ph type="sldNum" sz="quarter" idx="12"/>
          </p:nvPr>
        </p:nvSpPr>
        <p:spPr/>
        <p:txBody>
          <a:bodyPr/>
          <a:lstStyle/>
          <a:p>
            <a:fld id="{D74EE150-BA9D-43C3-A025-6AF050376C8A}" type="slidenum">
              <a:rPr lang="en-US" smtClean="0">
                <a:solidFill>
                  <a:srgbClr val="895D1D"/>
                </a:solidFill>
              </a:rPr>
              <a:pPr/>
              <a:t>‹#›</a:t>
            </a:fld>
            <a:endParaRPr lang="en-US">
              <a:solidFill>
                <a:srgbClr val="895D1D"/>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spTree>
    <p:extLst>
      <p:ext uri="{BB962C8B-B14F-4D97-AF65-F5344CB8AC3E}">
        <p14:creationId xmlns:p14="http://schemas.microsoft.com/office/powerpoint/2010/main" val="60915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028BC-6082-42ED-AB05-F71E77BA8164}" type="datetime1">
              <a:rPr lang="en-US" smtClean="0">
                <a:solidFill>
                  <a:srgbClr val="895D1D"/>
                </a:solidFill>
              </a:rPr>
              <a:pPr/>
              <a:t>8/24/2020</a:t>
            </a:fld>
            <a:endParaRPr lang="en-US">
              <a:solidFill>
                <a:srgbClr val="895D1D"/>
              </a:solidFill>
            </a:endParaRPr>
          </a:p>
        </p:txBody>
      </p:sp>
      <p:sp>
        <p:nvSpPr>
          <p:cNvPr id="4" name="Slide Number Placeholder 3"/>
          <p:cNvSpPr>
            <a:spLocks noGrp="1"/>
          </p:cNvSpPr>
          <p:nvPr>
            <p:ph type="sldNum" sz="quarter" idx="12"/>
          </p:nvPr>
        </p:nvSpPr>
        <p:spPr/>
        <p:txBody>
          <a:bodyPr/>
          <a:lstStyle/>
          <a:p>
            <a:fld id="{D74EE150-BA9D-43C3-A025-6AF050376C8A}" type="slidenum">
              <a:rPr lang="en-US" smtClean="0">
                <a:solidFill>
                  <a:srgbClr val="895D1D"/>
                </a:solidFill>
              </a:rPr>
              <a:pPr/>
              <a:t>‹#›</a:t>
            </a:fld>
            <a:endParaRPr lang="en-US">
              <a:solidFill>
                <a:srgbClr val="895D1D"/>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spTree>
    <p:extLst>
      <p:ext uri="{BB962C8B-B14F-4D97-AF65-F5344CB8AC3E}">
        <p14:creationId xmlns:p14="http://schemas.microsoft.com/office/powerpoint/2010/main" val="285450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69B44-07D5-4DFE-B92F-C7E6004D2509}" type="datetime1">
              <a:rPr lang="en-US" smtClean="0">
                <a:solidFill>
                  <a:srgbClr val="895D1D"/>
                </a:solidFill>
              </a:rPr>
              <a:pPr/>
              <a:t>8/24/2020</a:t>
            </a:fld>
            <a:endParaRPr lang="en-US">
              <a:solidFill>
                <a:srgbClr val="895D1D"/>
              </a:solidFill>
            </a:endParaRPr>
          </a:p>
        </p:txBody>
      </p:sp>
      <p:sp>
        <p:nvSpPr>
          <p:cNvPr id="7" name="Slide Number Placeholder 6"/>
          <p:cNvSpPr>
            <a:spLocks noGrp="1"/>
          </p:cNvSpPr>
          <p:nvPr>
            <p:ph type="sldNum" sz="quarter" idx="12"/>
          </p:nvPr>
        </p:nvSpPr>
        <p:spPr/>
        <p:txBody>
          <a:bodyPr/>
          <a:lstStyle/>
          <a:p>
            <a:fld id="{D74EE150-BA9D-43C3-A025-6AF050376C8A}" type="slidenum">
              <a:rPr lang="en-US" smtClean="0">
                <a:solidFill>
                  <a:srgbClr val="895D1D"/>
                </a:solidFill>
              </a:rPr>
              <a:pPr/>
              <a:t>‹#›</a:t>
            </a:fld>
            <a:endParaRPr lang="en-US">
              <a:solidFill>
                <a:srgbClr val="895D1D"/>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spTree>
    <p:extLst>
      <p:ext uri="{BB962C8B-B14F-4D97-AF65-F5344CB8AC3E}">
        <p14:creationId xmlns:p14="http://schemas.microsoft.com/office/powerpoint/2010/main" val="7997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CD4F13-E199-4A7A-8005-F26E0C5063BA}" type="datetime1">
              <a:rPr lang="en-US" smtClean="0">
                <a:solidFill>
                  <a:srgbClr val="895D1D"/>
                </a:solidFill>
              </a:rPr>
              <a:pPr/>
              <a:t>8/24/2020</a:t>
            </a:fld>
            <a:endParaRPr lang="en-US">
              <a:solidFill>
                <a:srgbClr val="895D1D"/>
              </a:solidFill>
            </a:endParaRPr>
          </a:p>
        </p:txBody>
      </p:sp>
      <p:sp>
        <p:nvSpPr>
          <p:cNvPr id="7" name="Slide Number Placeholder 6"/>
          <p:cNvSpPr>
            <a:spLocks noGrp="1"/>
          </p:cNvSpPr>
          <p:nvPr>
            <p:ph type="sldNum" sz="quarter" idx="12"/>
          </p:nvPr>
        </p:nvSpPr>
        <p:spPr/>
        <p:txBody>
          <a:bodyPr/>
          <a:lstStyle/>
          <a:p>
            <a:fld id="{D74EE150-BA9D-43C3-A025-6AF050376C8A}" type="slidenum">
              <a:rPr lang="en-US" smtClean="0">
                <a:solidFill>
                  <a:srgbClr val="895D1D"/>
                </a:solidFill>
              </a:rPr>
              <a:pPr/>
              <a:t>‹#›</a:t>
            </a:fld>
            <a:endParaRPr lang="en-US">
              <a:solidFill>
                <a:srgbClr val="895D1D"/>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6192267"/>
            <a:ext cx="2008482" cy="665733"/>
          </a:xfrm>
          <a:prstGeom prst="rect">
            <a:avLst/>
          </a:prstGeom>
        </p:spPr>
      </p:pic>
    </p:spTree>
    <p:extLst>
      <p:ext uri="{BB962C8B-B14F-4D97-AF65-F5344CB8AC3E}">
        <p14:creationId xmlns:p14="http://schemas.microsoft.com/office/powerpoint/2010/main" val="180214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49681E5A-FBEC-4628-A414-3E10FE7EAAFC}" type="datetime1">
              <a:rPr lang="en-US" smtClean="0">
                <a:solidFill>
                  <a:srgbClr val="895D1D"/>
                </a:solidFill>
              </a:rPr>
              <a:pPr/>
              <a:t>8/24/2020</a:t>
            </a:fld>
            <a:endParaRPr lang="en-US">
              <a:solidFill>
                <a:srgbClr val="895D1D"/>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895D1D"/>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D74EE150-BA9D-43C3-A025-6AF050376C8A}" type="slidenum">
              <a:rPr lang="en-US" smtClean="0">
                <a:solidFill>
                  <a:srgbClr val="895D1D"/>
                </a:solidFill>
              </a:rPr>
              <a:pPr/>
              <a:t>‹#›</a:t>
            </a:fld>
            <a:endParaRPr lang="en-US">
              <a:solidFill>
                <a:srgbClr val="895D1D"/>
              </a:solidFill>
            </a:endParaRPr>
          </a:p>
        </p:txBody>
      </p:sp>
      <p:sp>
        <p:nvSpPr>
          <p:cNvPr id="8" name="Rectangle 7"/>
          <p:cNvSpPr/>
          <p:nvPr/>
        </p:nvSpPr>
        <p:spPr>
          <a:xfrm>
            <a:off x="0" y="6248400"/>
            <a:ext cx="9144000" cy="609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78959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6553200" cy="2667001"/>
          </a:xfrm>
        </p:spPr>
        <p:txBody>
          <a:bodyPr>
            <a:noAutofit/>
          </a:bodyPr>
          <a:lstStyle/>
          <a:p>
            <a:pPr marL="0" indent="0"/>
            <a:r>
              <a:rPr lang="en-US" sz="2000" b="1" dirty="0">
                <a:latin typeface="Arial Black" panose="020B0A04020102020204" pitchFamily="34" charset="0"/>
              </a:rPr>
              <a:t>Top Five For Small Business: </a:t>
            </a:r>
            <a:br>
              <a:rPr lang="en-US" sz="2000" b="1" dirty="0">
                <a:latin typeface="Arial Black" panose="020B0A04020102020204" pitchFamily="34" charset="0"/>
              </a:rPr>
            </a:br>
            <a:r>
              <a:rPr lang="en-US" sz="2000" b="1" dirty="0">
                <a:latin typeface="Arial Black" panose="020B0A04020102020204" pitchFamily="34" charset="0"/>
              </a:rPr>
              <a:t/>
            </a:r>
            <a:br>
              <a:rPr lang="en-US" sz="2000" b="1" dirty="0">
                <a:latin typeface="Arial Black" panose="020B0A04020102020204" pitchFamily="34" charset="0"/>
              </a:rPr>
            </a:br>
            <a:r>
              <a:rPr lang="en-US" sz="2000" b="1" dirty="0">
                <a:latin typeface="Arial Black" panose="020B0A04020102020204" pitchFamily="34" charset="0"/>
              </a:rPr>
              <a:t/>
            </a:r>
            <a:br>
              <a:rPr lang="en-US" sz="2000" b="1" dirty="0">
                <a:latin typeface="Arial Black" panose="020B0A04020102020204" pitchFamily="34" charset="0"/>
              </a:rPr>
            </a:br>
            <a:r>
              <a:rPr lang="en-US" sz="2200" b="1" dirty="0">
                <a:latin typeface="Arial Black" panose="020B0A04020102020204" pitchFamily="34" charset="0"/>
              </a:rPr>
              <a:t>EX.O.T.I.C. Legal Issues for Employers</a:t>
            </a:r>
            <a:r>
              <a:rPr lang="en-US" sz="2000" b="1" dirty="0">
                <a:latin typeface="+mn-lt"/>
              </a:rPr>
              <a:t/>
            </a:r>
            <a:br>
              <a:rPr lang="en-US" sz="2000" b="1" dirty="0">
                <a:latin typeface="+mn-lt"/>
              </a:rPr>
            </a:br>
            <a:r>
              <a:rPr lang="en-US" sz="2000" b="1" dirty="0">
                <a:latin typeface="+mn-lt"/>
              </a:rPr>
              <a:t/>
            </a:r>
            <a:br>
              <a:rPr lang="en-US" sz="2000" b="1" dirty="0">
                <a:latin typeface="+mn-lt"/>
              </a:rPr>
            </a:br>
            <a:r>
              <a:rPr lang="en-US" sz="2000" dirty="0">
                <a:latin typeface="Arial Black" panose="020B0A04020102020204" pitchFamily="34" charset="0"/>
              </a:rPr>
              <a:t>An </a:t>
            </a:r>
            <a:r>
              <a:rPr lang="en-US" sz="2000" dirty="0" err="1">
                <a:latin typeface="Arial Black" panose="020B0A04020102020204" pitchFamily="34" charset="0"/>
              </a:rPr>
              <a:t>EXplanation</a:t>
            </a:r>
            <a:r>
              <a:rPr lang="en-US" sz="2000" dirty="0">
                <a:latin typeface="Arial Black" panose="020B0A04020102020204" pitchFamily="34" charset="0"/>
              </a:rPr>
              <a:t> Of Terms and Issues of COVID-19 Legal Issues for Employers</a:t>
            </a:r>
            <a:endParaRPr lang="en-US" sz="2000" b="1" dirty="0">
              <a:latin typeface="Arial Black" panose="020B0A04020102020204" pitchFamily="34" charset="0"/>
            </a:endParaRPr>
          </a:p>
        </p:txBody>
      </p:sp>
      <p:sp>
        <p:nvSpPr>
          <p:cNvPr id="3" name="Subtitle 2"/>
          <p:cNvSpPr>
            <a:spLocks noGrp="1"/>
          </p:cNvSpPr>
          <p:nvPr>
            <p:ph type="subTitle" idx="1"/>
          </p:nvPr>
        </p:nvSpPr>
        <p:spPr>
          <a:xfrm>
            <a:off x="342900" y="4876800"/>
            <a:ext cx="6324600" cy="1981200"/>
          </a:xfrm>
        </p:spPr>
        <p:txBody>
          <a:bodyPr>
            <a:normAutofit/>
          </a:bodyPr>
          <a:lstStyle/>
          <a:p>
            <a:r>
              <a:rPr lang="en-US" sz="2000" dirty="0">
                <a:latin typeface="+mn-lt"/>
              </a:rPr>
              <a:t>Brent L. Hinders</a:t>
            </a:r>
          </a:p>
          <a:p>
            <a:r>
              <a:rPr lang="en-US" sz="2000" dirty="0">
                <a:latin typeface="+mn-lt"/>
              </a:rPr>
              <a:t>Hugh J. Cain</a:t>
            </a:r>
          </a:p>
          <a:p>
            <a:r>
              <a:rPr lang="en-US" sz="2000" dirty="0">
                <a:latin typeface="+mn-lt"/>
              </a:rPr>
              <a:t>Eric M. </a:t>
            </a:r>
            <a:r>
              <a:rPr lang="en-US" sz="2000" dirty="0" err="1">
                <a:latin typeface="+mn-lt"/>
              </a:rPr>
              <a:t>Updegraff</a:t>
            </a:r>
            <a:endParaRPr lang="en-US" sz="2000" dirty="0">
              <a:latin typeface="+mn-lt"/>
            </a:endParaRPr>
          </a:p>
          <a:p>
            <a:endParaRPr lang="en-US" sz="2000" b="1" dirty="0">
              <a:latin typeface="+mn-lt"/>
            </a:endParaRPr>
          </a:p>
          <a:p>
            <a:r>
              <a:rPr lang="en-US" sz="2000" b="1" dirty="0">
                <a:solidFill>
                  <a:schemeClr val="bg1"/>
                </a:solidFill>
                <a:latin typeface="Arial Black" panose="020B0A04020102020204" pitchFamily="34" charset="0"/>
              </a:rPr>
              <a:t>August 26, 2020</a:t>
            </a:r>
          </a:p>
        </p:txBody>
      </p:sp>
      <p:sp>
        <p:nvSpPr>
          <p:cNvPr id="4" name="Slide Number Placeholder 1">
            <a:extLst>
              <a:ext uri="{FF2B5EF4-FFF2-40B4-BE49-F238E27FC236}">
                <a16:creationId xmlns:a16="http://schemas.microsoft.com/office/drawing/2014/main" xmlns="" id="{40F36694-0386-4D24-9C8F-49B1265E3F43}"/>
              </a:ext>
            </a:extLst>
          </p:cNvPr>
          <p:cNvSpPr>
            <a:spLocks noGrp="1"/>
          </p:cNvSpPr>
          <p:nvPr>
            <p:ph type="sldNum" sz="quarter" idx="12"/>
          </p:nvPr>
        </p:nvSpPr>
        <p:spPr>
          <a:xfrm>
            <a:off x="6553200" y="6356350"/>
            <a:ext cx="2133600" cy="365125"/>
          </a:xfrm>
        </p:spPr>
        <p:txBody>
          <a:bodyPr/>
          <a:lstStyle/>
          <a:p>
            <a:r>
              <a:rPr lang="en-US" dirty="0"/>
              <a:t>1</a:t>
            </a:r>
          </a:p>
        </p:txBody>
      </p:sp>
    </p:spTree>
    <p:extLst>
      <p:ext uri="{BB962C8B-B14F-4D97-AF65-F5344CB8AC3E}">
        <p14:creationId xmlns:p14="http://schemas.microsoft.com/office/powerpoint/2010/main" val="284764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200" dirty="0"/>
              <a:t>Amount of </a:t>
            </a:r>
            <a:r>
              <a:rPr lang="en-US" sz="3200" dirty="0" err="1"/>
              <a:t>EPSLA</a:t>
            </a:r>
            <a:endParaRPr lang="en-US" sz="3200" dirty="0"/>
          </a:p>
        </p:txBody>
      </p:sp>
      <p:sp>
        <p:nvSpPr>
          <p:cNvPr id="3" name="Content Placeholder 2"/>
          <p:cNvSpPr>
            <a:spLocks noGrp="1"/>
          </p:cNvSpPr>
          <p:nvPr>
            <p:ph idx="1"/>
          </p:nvPr>
        </p:nvSpPr>
        <p:spPr>
          <a:xfrm>
            <a:off x="457200" y="1295400"/>
            <a:ext cx="8229600" cy="4724400"/>
          </a:xfrm>
        </p:spPr>
        <p:txBody>
          <a:bodyPr>
            <a:noAutofit/>
          </a:bodyPr>
          <a:lstStyle/>
          <a:p>
            <a:pPr marL="461963" indent="-461963">
              <a:spcBef>
                <a:spcPts val="0"/>
              </a:spcBef>
              <a:spcAft>
                <a:spcPts val="1200"/>
              </a:spcAft>
              <a:buAutoNum type="arabicPeriod"/>
            </a:pPr>
            <a:r>
              <a:rPr lang="en-US" sz="2400" dirty="0"/>
              <a:t>Conditions 1 – 3, pay regular rate – cap of $511/day or $5,110 total.</a:t>
            </a:r>
          </a:p>
          <a:p>
            <a:pPr marL="461963" indent="-461963">
              <a:spcBef>
                <a:spcPts val="0"/>
              </a:spcBef>
              <a:spcAft>
                <a:spcPts val="1200"/>
              </a:spcAft>
              <a:buAutoNum type="arabicPeriod"/>
            </a:pPr>
            <a:endParaRPr lang="en-US" sz="2400" dirty="0"/>
          </a:p>
          <a:p>
            <a:pPr marL="461963" indent="-461963">
              <a:spcBef>
                <a:spcPts val="0"/>
              </a:spcBef>
              <a:spcAft>
                <a:spcPts val="1200"/>
              </a:spcAft>
              <a:buAutoNum type="arabicPeriod"/>
            </a:pPr>
            <a:r>
              <a:rPr lang="en-US" sz="2400" dirty="0"/>
              <a:t>Conditions 4 – 6, pay 2/3s of regular rate – cap  of $200/day or $2,000 aggregate</a:t>
            </a:r>
          </a:p>
          <a:p>
            <a:pPr marL="461963" indent="-461963">
              <a:spcBef>
                <a:spcPts val="0"/>
              </a:spcBef>
              <a:spcAft>
                <a:spcPts val="1200"/>
              </a:spcAft>
              <a:buAutoNum type="arabicPeriod"/>
            </a:pPr>
            <a:endParaRPr lang="en-US" sz="2400" dirty="0"/>
          </a:p>
          <a:p>
            <a:pPr marL="0" indent="0">
              <a:spcBef>
                <a:spcPts val="0"/>
              </a:spcBef>
              <a:spcAft>
                <a:spcPts val="1200"/>
              </a:spcAft>
              <a:buNone/>
            </a:pPr>
            <a:r>
              <a:rPr lang="en-US" sz="1800" dirty="0"/>
              <a:t>§ 5110(5)</a:t>
            </a:r>
          </a:p>
        </p:txBody>
      </p:sp>
      <p:sp>
        <p:nvSpPr>
          <p:cNvPr id="4" name="Slide Number Placeholder 3"/>
          <p:cNvSpPr>
            <a:spLocks noGrp="1"/>
          </p:cNvSpPr>
          <p:nvPr>
            <p:ph type="sldNum" sz="quarter" idx="12"/>
          </p:nvPr>
        </p:nvSpPr>
        <p:spPr/>
        <p:txBody>
          <a:bodyPr/>
          <a:lstStyle/>
          <a:p>
            <a:fld id="{D74EE150-BA9D-43C3-A025-6AF050376C8A}"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87144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00400" cy="1162050"/>
          </a:xfrm>
        </p:spPr>
        <p:txBody>
          <a:bodyPr>
            <a:noAutofit/>
          </a:bodyPr>
          <a:lstStyle/>
          <a:p>
            <a:r>
              <a:rPr lang="en-US" sz="1900" dirty="0"/>
              <a:t>Dr. Anthony </a:t>
            </a:r>
            <a:r>
              <a:rPr lang="en-US" sz="1900" dirty="0" err="1"/>
              <a:t>Fauci</a:t>
            </a:r>
            <a:r>
              <a:rPr lang="en-US" sz="1900" dirty="0"/>
              <a:t> – Director, NIAID, member of Coronavirus Task Force</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040173" y="273385"/>
            <a:ext cx="4181503" cy="585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latin typeface="Arial Black" panose="020B0A04020102020204" pitchFamily="34" charset="0"/>
              </a:rPr>
              <a:t>Dr. </a:t>
            </a:r>
            <a:r>
              <a:rPr lang="en-US" dirty="0" err="1">
                <a:latin typeface="Arial Black" panose="020B0A04020102020204" pitchFamily="34" charset="0"/>
              </a:rPr>
              <a:t>Fauci</a:t>
            </a:r>
            <a:r>
              <a:rPr lang="en-US" dirty="0">
                <a:latin typeface="Arial Black" panose="020B0A04020102020204" pitchFamily="34" charset="0"/>
              </a:rPr>
              <a:t> is a physician and immunologist who has been the Director of the U.S. National Institute of Allergy and Infectious Diseases since 1984.</a:t>
            </a:r>
          </a:p>
          <a:p>
            <a:pPr marL="285750" indent="-285750">
              <a:buFont typeface="Arial" panose="020B0604020202020204" pitchFamily="34" charset="0"/>
              <a:buChar char="•"/>
            </a:pPr>
            <a:r>
              <a:rPr lang="en-US" dirty="0">
                <a:latin typeface="Arial Black" panose="020B0A04020102020204" pitchFamily="34" charset="0"/>
              </a:rPr>
              <a:t>Dr. </a:t>
            </a:r>
            <a:r>
              <a:rPr lang="en-US" dirty="0" err="1">
                <a:latin typeface="Arial Black" panose="020B0A04020102020204" pitchFamily="34" charset="0"/>
              </a:rPr>
              <a:t>Fauci</a:t>
            </a:r>
            <a:r>
              <a:rPr lang="en-US" dirty="0">
                <a:latin typeface="Arial Black" panose="020B0A04020102020204" pitchFamily="34" charset="0"/>
              </a:rPr>
              <a:t> has been an advisor to every U.S. President since Ronald Reagan</a:t>
            </a:r>
          </a:p>
          <a:p>
            <a:pPr marL="285750" indent="-285750">
              <a:buFont typeface="Arial" panose="020B0604020202020204" pitchFamily="34" charset="0"/>
              <a:buChar char="•"/>
            </a:pPr>
            <a:r>
              <a:rPr lang="en-US" dirty="0">
                <a:latin typeface="Arial Black" panose="020B0A04020102020204" pitchFamily="34" charset="0"/>
              </a:rPr>
              <a:t>Dr. </a:t>
            </a:r>
            <a:r>
              <a:rPr lang="en-US" dirty="0" err="1">
                <a:latin typeface="Arial Black" panose="020B0A04020102020204" pitchFamily="34" charset="0"/>
              </a:rPr>
              <a:t>Fauci</a:t>
            </a:r>
            <a:r>
              <a:rPr lang="en-US" dirty="0">
                <a:latin typeface="Arial Black" panose="020B0A04020102020204" pitchFamily="34" charset="0"/>
              </a:rPr>
              <a:t> was awarded the National Medal of Science in 2007 by George W. Bush</a:t>
            </a:r>
          </a:p>
          <a:p>
            <a:pPr marL="285750" indent="-285750">
              <a:buFont typeface="Arial" panose="020B0604020202020204" pitchFamily="34" charset="0"/>
              <a:buChar char="•"/>
            </a:pPr>
            <a:r>
              <a:rPr lang="en-US" dirty="0">
                <a:latin typeface="Arial Black" panose="020B0A04020102020204" pitchFamily="34" charset="0"/>
              </a:rPr>
              <a:t>Dr. </a:t>
            </a:r>
            <a:r>
              <a:rPr lang="en-US" dirty="0" err="1">
                <a:latin typeface="Arial Black" panose="020B0A04020102020204" pitchFamily="34" charset="0"/>
              </a:rPr>
              <a:t>Fauci</a:t>
            </a:r>
            <a:r>
              <a:rPr lang="en-US" dirty="0">
                <a:latin typeface="Arial Black" panose="020B0A04020102020204" pitchFamily="34" charset="0"/>
              </a:rPr>
              <a:t> was the spokesperson for the Coronavirus Task Force for a period of time beginning in January 2020.</a:t>
            </a:r>
          </a:p>
        </p:txBody>
      </p:sp>
      <p:sp>
        <p:nvSpPr>
          <p:cNvPr id="5" name="Slide Number Placeholder 1">
            <a:extLst>
              <a:ext uri="{FF2B5EF4-FFF2-40B4-BE49-F238E27FC236}">
                <a16:creationId xmlns:a16="http://schemas.microsoft.com/office/drawing/2014/main" xmlns="" id="{0741CB33-21D7-4661-A1EA-BDCE5BB3A810}"/>
              </a:ext>
            </a:extLst>
          </p:cNvPr>
          <p:cNvSpPr>
            <a:spLocks noGrp="1"/>
          </p:cNvSpPr>
          <p:nvPr>
            <p:ph type="sldNum" sz="quarter" idx="12"/>
          </p:nvPr>
        </p:nvSpPr>
        <p:spPr>
          <a:xfrm>
            <a:off x="6553200" y="6356350"/>
            <a:ext cx="2133600" cy="365125"/>
          </a:xfrm>
        </p:spPr>
        <p:txBody>
          <a:bodyPr/>
          <a:lstStyle/>
          <a:p>
            <a:r>
              <a:rPr lang="en-US" dirty="0"/>
              <a:t>11</a:t>
            </a:r>
          </a:p>
        </p:txBody>
      </p:sp>
    </p:spTree>
    <p:extLst>
      <p:ext uri="{BB962C8B-B14F-4D97-AF65-F5344CB8AC3E}">
        <p14:creationId xmlns:p14="http://schemas.microsoft.com/office/powerpoint/2010/main" val="28708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lstStyle/>
          <a:p>
            <a:pPr algn="ctr"/>
            <a:r>
              <a:rPr lang="en-US" sz="3200" dirty="0"/>
              <a:t> Temperature Scans</a:t>
            </a:r>
          </a:p>
        </p:txBody>
      </p:sp>
      <p:sp>
        <p:nvSpPr>
          <p:cNvPr id="2" name="Content Placeholder 1"/>
          <p:cNvSpPr>
            <a:spLocks noGrp="1"/>
          </p:cNvSpPr>
          <p:nvPr>
            <p:ph idx="1"/>
          </p:nvPr>
        </p:nvSpPr>
        <p:spPr>
          <a:xfrm>
            <a:off x="609600" y="1676400"/>
            <a:ext cx="8229600" cy="3810000"/>
          </a:xfrm>
        </p:spPr>
        <p:txBody>
          <a:bodyPr>
            <a:normAutofit fontScale="92500" lnSpcReduction="20000"/>
          </a:bodyPr>
          <a:lstStyle/>
          <a:p>
            <a:pPr marL="461963" indent="-461963">
              <a:spcBef>
                <a:spcPts val="0"/>
              </a:spcBef>
              <a:spcAft>
                <a:spcPts val="1200"/>
              </a:spcAft>
              <a:buAutoNum type="arabicPeriod"/>
            </a:pPr>
            <a:r>
              <a:rPr lang="en-US" sz="2400" dirty="0" err="1"/>
              <a:t>EEOC</a:t>
            </a:r>
            <a:r>
              <a:rPr lang="en-US" sz="2400" dirty="0"/>
              <a:t> says temperature scans are medical exams under ADA, 42 USC §  12112(d), but can be administered if job related and consistent with business necessity.  </a:t>
            </a:r>
            <a:r>
              <a:rPr lang="en-US" sz="2400" dirty="0" err="1"/>
              <a:t>EEOC</a:t>
            </a:r>
            <a:r>
              <a:rPr lang="en-US" sz="2400" dirty="0"/>
              <a:t>  Technical Assistance Guidance, Questions and Answers, Last Updated  May 7, 2020.</a:t>
            </a:r>
          </a:p>
          <a:p>
            <a:pPr marL="461963" indent="-461963">
              <a:spcBef>
                <a:spcPts val="0"/>
              </a:spcBef>
              <a:spcAft>
                <a:spcPts val="1200"/>
              </a:spcAft>
              <a:buAutoNum type="arabicPeriod"/>
            </a:pPr>
            <a:r>
              <a:rPr lang="en-US" sz="2400" dirty="0"/>
              <a:t>Government likely to have “police power” to require temperature scan.  </a:t>
            </a:r>
            <a:r>
              <a:rPr lang="en-US" sz="2400" u="sng" dirty="0"/>
              <a:t>State v. </a:t>
            </a:r>
            <a:r>
              <a:rPr lang="en-US" sz="2400" u="sng" dirty="0" err="1"/>
              <a:t>Hartog</a:t>
            </a:r>
            <a:r>
              <a:rPr lang="en-US" sz="2400" dirty="0"/>
              <a:t>, 440 N.W. 2d 852 (Iowa 1989), </a:t>
            </a:r>
            <a:r>
              <a:rPr lang="en-US" sz="2400" u="sng" dirty="0"/>
              <a:t>In re Rutledge</a:t>
            </a:r>
            <a:r>
              <a:rPr lang="en-US" sz="2400" dirty="0"/>
              <a:t>, 956 F3d 1018  (8th Cir. 2020)</a:t>
            </a:r>
          </a:p>
          <a:p>
            <a:pPr marL="461963" indent="-461963">
              <a:spcBef>
                <a:spcPts val="0"/>
              </a:spcBef>
              <a:spcAft>
                <a:spcPts val="1200"/>
              </a:spcAft>
              <a:buAutoNum type="arabicPeriod"/>
            </a:pPr>
            <a:r>
              <a:rPr lang="en-US" sz="2400" dirty="0"/>
              <a:t>However, CDC guidelines important</a:t>
            </a:r>
          </a:p>
          <a:p>
            <a:pPr marL="914400" indent="-452438">
              <a:spcBef>
                <a:spcPts val="0"/>
              </a:spcBef>
              <a:spcAft>
                <a:spcPts val="1200"/>
              </a:spcAft>
              <a:buAutoNum type="alphaLcPeriod"/>
            </a:pPr>
            <a:r>
              <a:rPr lang="en-US" sz="2400" dirty="0"/>
              <a:t>Schools not expected to do such screenings</a:t>
            </a:r>
          </a:p>
          <a:p>
            <a:pPr marL="914400" indent="-452438">
              <a:spcBef>
                <a:spcPts val="0"/>
              </a:spcBef>
              <a:spcAft>
                <a:spcPts val="1200"/>
              </a:spcAft>
              <a:buAutoNum type="alphaLcPeriod"/>
            </a:pPr>
            <a:r>
              <a:rPr lang="en-US" sz="2400" dirty="0"/>
              <a:t>If screenings are done, then very explicit regulations.</a:t>
            </a:r>
          </a:p>
        </p:txBody>
      </p:sp>
      <p:sp>
        <p:nvSpPr>
          <p:cNvPr id="4" name="Slide Number Placeholder 3"/>
          <p:cNvSpPr>
            <a:spLocks noGrp="1"/>
          </p:cNvSpPr>
          <p:nvPr>
            <p:ph type="sldNum" sz="quarter" idx="12"/>
          </p:nvPr>
        </p:nvSpPr>
        <p:spPr/>
        <p:txBody>
          <a:bodyPr/>
          <a:lstStyle/>
          <a:p>
            <a:fld id="{D74EE150-BA9D-43C3-A025-6AF050376C8A}"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213306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Autofit/>
          </a:bodyPr>
          <a:lstStyle/>
          <a:p>
            <a:pPr algn="ctr"/>
            <a:r>
              <a:rPr lang="en-US" sz="3600" dirty="0"/>
              <a:t>Exclusion of Health Care Providers and Emergency Responders</a:t>
            </a:r>
          </a:p>
        </p:txBody>
      </p:sp>
      <p:sp>
        <p:nvSpPr>
          <p:cNvPr id="2" name="Content Placeholder 1"/>
          <p:cNvSpPr>
            <a:spLocks noGrp="1"/>
          </p:cNvSpPr>
          <p:nvPr>
            <p:ph idx="1"/>
          </p:nvPr>
        </p:nvSpPr>
        <p:spPr>
          <a:xfrm>
            <a:off x="457200" y="1722437"/>
            <a:ext cx="8229600" cy="4144963"/>
          </a:xfrm>
        </p:spPr>
        <p:txBody>
          <a:bodyPr>
            <a:noAutofit/>
          </a:bodyPr>
          <a:lstStyle/>
          <a:p>
            <a:pPr marL="0" indent="0">
              <a:spcBef>
                <a:spcPts val="0"/>
              </a:spcBef>
              <a:spcAft>
                <a:spcPts val="1200"/>
              </a:spcAft>
              <a:buNone/>
            </a:pPr>
            <a:r>
              <a:rPr lang="en-US" sz="2400" dirty="0"/>
              <a:t>On April 1, 2020, the Department of Labor issued regulations, including who are “health care providers” and “emergency responders” who can be excluded from coverage from </a:t>
            </a:r>
            <a:r>
              <a:rPr lang="en-US" sz="2400" dirty="0" err="1"/>
              <a:t>EPSLA</a:t>
            </a:r>
            <a:r>
              <a:rPr lang="en-US" sz="2400" dirty="0"/>
              <a:t> and </a:t>
            </a:r>
            <a:r>
              <a:rPr lang="en-US" sz="2400" dirty="0" err="1"/>
              <a:t>EFMLA</a:t>
            </a:r>
            <a:r>
              <a:rPr lang="en-US" sz="2400" dirty="0"/>
              <a:t>.</a:t>
            </a:r>
          </a:p>
          <a:p>
            <a:pPr marL="0" indent="0">
              <a:spcBef>
                <a:spcPts val="0"/>
              </a:spcBef>
              <a:spcAft>
                <a:spcPts val="1200"/>
              </a:spcAft>
              <a:buNone/>
            </a:pPr>
            <a:endParaRPr lang="en-US" sz="2400" dirty="0"/>
          </a:p>
          <a:p>
            <a:pPr marL="0" indent="0">
              <a:spcBef>
                <a:spcPts val="0"/>
              </a:spcBef>
              <a:spcAft>
                <a:spcPts val="1200"/>
              </a:spcAft>
              <a:buNone/>
            </a:pPr>
            <a:r>
              <a:rPr lang="en-US" sz="1800" dirty="0"/>
              <a:t>29 CFR § 826.30</a:t>
            </a:r>
          </a:p>
        </p:txBody>
      </p:sp>
      <p:sp>
        <p:nvSpPr>
          <p:cNvPr id="3" name="Slide Number Placeholder 2"/>
          <p:cNvSpPr>
            <a:spLocks noGrp="1"/>
          </p:cNvSpPr>
          <p:nvPr>
            <p:ph type="sldNum" sz="quarter" idx="12"/>
          </p:nvPr>
        </p:nvSpPr>
        <p:spPr/>
        <p:txBody>
          <a:bodyPr/>
          <a:lstStyle/>
          <a:p>
            <a:fld id="{D74EE150-BA9D-43C3-A025-6AF050376C8A}"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val="167601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lstStyle/>
          <a:p>
            <a:pPr algn="ctr"/>
            <a:r>
              <a:rPr lang="en-US" sz="4400" dirty="0"/>
              <a:t>Health Care Provider</a:t>
            </a:r>
          </a:p>
        </p:txBody>
      </p:sp>
      <p:sp>
        <p:nvSpPr>
          <p:cNvPr id="2" name="Content Placeholder 1"/>
          <p:cNvSpPr>
            <a:spLocks noGrp="1"/>
          </p:cNvSpPr>
          <p:nvPr>
            <p:ph idx="1"/>
          </p:nvPr>
        </p:nvSpPr>
        <p:spPr>
          <a:xfrm>
            <a:off x="457200" y="1600200"/>
            <a:ext cx="8229600" cy="3200400"/>
          </a:xfrm>
        </p:spPr>
        <p:txBody>
          <a:bodyPr>
            <a:normAutofit fontScale="92500" lnSpcReduction="20000"/>
          </a:bodyPr>
          <a:lstStyle/>
          <a:p>
            <a:pPr marL="0" indent="0">
              <a:buNone/>
            </a:pPr>
            <a:r>
              <a:rPr lang="en-US" sz="2400" dirty="0"/>
              <a:t>A “healthcare provider” is anyone employed at any doctor’s office, hospital, healthcare center, clinic, post-secondary educational institution offering health care instruction, medical school, local health department or agency, nursing facility, retirement facility, nursing home, home health care provider, any facility that performs laboratory or medical testing, pharmacy, or any similar institution employer or entity. 29 CFR § 826.30(c)(1)</a:t>
            </a:r>
          </a:p>
          <a:p>
            <a:pPr marL="0" indent="0">
              <a:buNone/>
            </a:pPr>
            <a:endParaRPr lang="en-US" sz="2400" dirty="0"/>
          </a:p>
          <a:p>
            <a:pPr marL="0" indent="0">
              <a:buNone/>
            </a:pPr>
            <a:r>
              <a:rPr lang="en-US" sz="2400" dirty="0"/>
              <a:t>Much broader than </a:t>
            </a:r>
            <a:r>
              <a:rPr lang="en-US" sz="2400" dirty="0" err="1"/>
              <a:t>FMLA</a:t>
            </a:r>
            <a:r>
              <a:rPr lang="en-US" sz="2400" dirty="0"/>
              <a:t> definition of “healthcare provider.” 29 USC §  2611(6), 29 CFR 825.102</a:t>
            </a:r>
          </a:p>
          <a:p>
            <a:pPr marL="0" indent="0">
              <a:buNone/>
            </a:pPr>
            <a:endParaRPr lang="en-US" sz="2400" dirty="0"/>
          </a:p>
          <a:p>
            <a:pPr marL="0" indent="0">
              <a:buNone/>
            </a:pPr>
            <a:endParaRPr lang="en-US" sz="2400" dirty="0"/>
          </a:p>
          <a:p>
            <a:pPr marL="0" indent="0">
              <a:buNone/>
            </a:pPr>
            <a:endParaRPr lang="en-US" sz="2400" dirty="0"/>
          </a:p>
        </p:txBody>
      </p:sp>
      <p:sp>
        <p:nvSpPr>
          <p:cNvPr id="3" name="Slide Number Placeholder 2"/>
          <p:cNvSpPr>
            <a:spLocks noGrp="1"/>
          </p:cNvSpPr>
          <p:nvPr>
            <p:ph type="sldNum" sz="quarter" idx="12"/>
          </p:nvPr>
        </p:nvSpPr>
        <p:spPr/>
        <p:txBody>
          <a:bodyPr/>
          <a:lstStyle/>
          <a:p>
            <a:fld id="{D74EE150-BA9D-43C3-A025-6AF050376C8A}" type="slidenum">
              <a:rPr lang="en-US" smtClean="0">
                <a:solidFill>
                  <a:prstClr val="white"/>
                </a:solidFill>
              </a:rPr>
              <a:pPr/>
              <a:t>14</a:t>
            </a:fld>
            <a:endParaRPr lang="en-US">
              <a:solidFill>
                <a:prstClr val="white"/>
              </a:solidFill>
            </a:endParaRPr>
          </a:p>
        </p:txBody>
      </p:sp>
    </p:spTree>
    <p:extLst>
      <p:ext uri="{BB962C8B-B14F-4D97-AF65-F5344CB8AC3E}">
        <p14:creationId xmlns:p14="http://schemas.microsoft.com/office/powerpoint/2010/main" val="111141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Autofit/>
          </a:bodyPr>
          <a:lstStyle/>
          <a:p>
            <a:pPr lvl="0">
              <a:spcBef>
                <a:spcPts val="0"/>
              </a:spcBef>
              <a:spcAft>
                <a:spcPts val="500"/>
              </a:spcAft>
            </a:pPr>
            <a:r>
              <a:rPr lang="en-US" sz="3600" dirty="0"/>
              <a:t>Emergency Responder</a:t>
            </a:r>
            <a:br>
              <a:rPr lang="en-US" sz="3600" dirty="0"/>
            </a:br>
            <a:r>
              <a:rPr lang="en-US" sz="2400" dirty="0">
                <a:solidFill>
                  <a:srgbClr val="2E3D50"/>
                </a:solidFill>
                <a:latin typeface="Arial"/>
                <a:ea typeface="+mn-ea"/>
                <a:cs typeface="+mn-cs"/>
              </a:rPr>
              <a:t>29 CFR § 826.30(c)(2)</a:t>
            </a:r>
            <a:endParaRPr lang="en-US" sz="3600" dirty="0"/>
          </a:p>
        </p:txBody>
      </p:sp>
      <p:sp>
        <p:nvSpPr>
          <p:cNvPr id="2" name="Content Placeholder 1"/>
          <p:cNvSpPr>
            <a:spLocks noGrp="1"/>
          </p:cNvSpPr>
          <p:nvPr>
            <p:ph idx="1"/>
          </p:nvPr>
        </p:nvSpPr>
        <p:spPr>
          <a:xfrm>
            <a:off x="609600" y="1676400"/>
            <a:ext cx="7924800" cy="4525963"/>
          </a:xfrm>
        </p:spPr>
        <p:txBody>
          <a:bodyPr>
            <a:noAutofit/>
          </a:bodyPr>
          <a:lstStyle/>
          <a:p>
            <a:pPr marL="0" indent="0">
              <a:spcBef>
                <a:spcPts val="0"/>
              </a:spcBef>
              <a:spcAft>
                <a:spcPts val="500"/>
              </a:spcAft>
              <a:buNone/>
            </a:pPr>
            <a:r>
              <a:rPr lang="en-US" sz="2400" dirty="0"/>
              <a:t>An “emergency responder” is military or national guard, law enforcement officers, correctional institution personnel, fire fighters, emergency medical services personnel, physicians, nurses, public health personnel, emergency medical technicians, paramedics, emergency management personnel, 911 operators, public works personnel, and persons with skills or training in operating specialized equipment or other skills need to provide aid in a declared emergency as well as individuals who work for such facilities employing these individuals and whose work is necessary to maintain the operation of the facility.</a:t>
            </a:r>
          </a:p>
          <a:p>
            <a:pPr marL="0" indent="0">
              <a:spcBef>
                <a:spcPts val="0"/>
              </a:spcBef>
              <a:spcAft>
                <a:spcPts val="500"/>
              </a:spcAft>
              <a:buNone/>
            </a:pPr>
            <a:endParaRPr lang="en-US" sz="2400" dirty="0"/>
          </a:p>
        </p:txBody>
      </p:sp>
      <p:sp>
        <p:nvSpPr>
          <p:cNvPr id="3" name="Slide Number Placeholder 2"/>
          <p:cNvSpPr>
            <a:spLocks noGrp="1"/>
          </p:cNvSpPr>
          <p:nvPr>
            <p:ph type="sldNum" sz="quarter" idx="12"/>
          </p:nvPr>
        </p:nvSpPr>
        <p:spPr/>
        <p:txBody>
          <a:bodyPr/>
          <a:lstStyle/>
          <a:p>
            <a:fld id="{D74EE150-BA9D-43C3-A025-6AF050376C8A}" type="slidenum">
              <a:rPr lang="en-US" smtClean="0">
                <a:solidFill>
                  <a:prstClr val="white"/>
                </a:solidFill>
              </a:rPr>
              <a:pPr/>
              <a:t>15</a:t>
            </a:fld>
            <a:endParaRPr lang="en-US">
              <a:solidFill>
                <a:prstClr val="white"/>
              </a:solidFill>
            </a:endParaRPr>
          </a:p>
        </p:txBody>
      </p:sp>
    </p:spTree>
    <p:extLst>
      <p:ext uri="{BB962C8B-B14F-4D97-AF65-F5344CB8AC3E}">
        <p14:creationId xmlns:p14="http://schemas.microsoft.com/office/powerpoint/2010/main" val="211119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1300"/>
            <a:ext cx="3008313" cy="444500"/>
          </a:xfrm>
        </p:spPr>
        <p:txBody>
          <a:bodyPr>
            <a:noAutofit/>
          </a:bodyPr>
          <a:lstStyle/>
          <a:p>
            <a:r>
              <a:rPr lang="en-US" sz="2400" dirty="0"/>
              <a:t>“Zoom” Meetings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400" y="228600"/>
            <a:ext cx="508635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381000" y="1036637"/>
            <a:ext cx="3008313" cy="5211763"/>
          </a:xfrm>
        </p:spPr>
        <p:txBody>
          <a:bodyPr>
            <a:normAutofit fontScale="92500" lnSpcReduction="10000"/>
          </a:bodyPr>
          <a:lstStyle/>
          <a:p>
            <a:pPr marL="285750" indent="-285750">
              <a:buFont typeface="Arial" panose="020B0604020202020204" pitchFamily="34" charset="0"/>
              <a:buChar char="•"/>
            </a:pPr>
            <a:r>
              <a:rPr lang="en-US" sz="1600" dirty="0">
                <a:latin typeface="Arial Black" panose="020B0A04020102020204" pitchFamily="34" charset="0"/>
              </a:rPr>
              <a:t>Videoconferencing software rose to prominence in March - April 2020 when its downloads increased 30 times over the previous year.</a:t>
            </a:r>
          </a:p>
          <a:p>
            <a:pPr marL="285750" indent="-285750">
              <a:buFont typeface="Arial" panose="020B0604020202020204" pitchFamily="34" charset="0"/>
              <a:buChar char="•"/>
            </a:pPr>
            <a:r>
              <a:rPr lang="en-US" sz="1600" dirty="0">
                <a:latin typeface="Arial Black" panose="020B0A04020102020204" pitchFamily="34" charset="0"/>
              </a:rPr>
              <a:t>Biggest selling point was free, 40 minute conference calls with up to 100 attendees.</a:t>
            </a:r>
          </a:p>
          <a:p>
            <a:pPr marL="285750" indent="-285750">
              <a:buFont typeface="Arial" panose="020B0604020202020204" pitchFamily="34" charset="0"/>
              <a:buChar char="•"/>
            </a:pPr>
            <a:r>
              <a:rPr lang="en-US" sz="1600" dirty="0">
                <a:latin typeface="Arial Black" panose="020B0A04020102020204" pitchFamily="34" charset="0"/>
              </a:rPr>
              <a:t>The platform was used for such activities as: business meetings, in-home schooling, “virtual” happy hours, and family reunions.</a:t>
            </a:r>
          </a:p>
          <a:p>
            <a:pPr marL="285750" indent="-285750">
              <a:buFont typeface="Arial" panose="020B0604020202020204" pitchFamily="34" charset="0"/>
              <a:buChar char="•"/>
            </a:pPr>
            <a:r>
              <a:rPr lang="en-US" sz="1600" dirty="0">
                <a:latin typeface="Arial Black" panose="020B0A04020102020204" pitchFamily="34" charset="0"/>
              </a:rPr>
              <a:t>Several problems with the platform such as “Zoom bombing” and the occasional naked participant/ bystander.</a:t>
            </a:r>
          </a:p>
        </p:txBody>
      </p:sp>
      <p:sp>
        <p:nvSpPr>
          <p:cNvPr id="5" name="Slide Number Placeholder 1">
            <a:extLst>
              <a:ext uri="{FF2B5EF4-FFF2-40B4-BE49-F238E27FC236}">
                <a16:creationId xmlns:a16="http://schemas.microsoft.com/office/drawing/2014/main" xmlns="" id="{C130CDEF-F52D-4045-AC1B-477611A782B7}"/>
              </a:ext>
            </a:extLst>
          </p:cNvPr>
          <p:cNvSpPr>
            <a:spLocks noGrp="1"/>
          </p:cNvSpPr>
          <p:nvPr>
            <p:ph type="sldNum" sz="quarter" idx="12"/>
          </p:nvPr>
        </p:nvSpPr>
        <p:spPr>
          <a:xfrm>
            <a:off x="6553200" y="6356350"/>
            <a:ext cx="2133600" cy="365125"/>
          </a:xfrm>
        </p:spPr>
        <p:txBody>
          <a:bodyPr/>
          <a:lstStyle/>
          <a:p>
            <a:r>
              <a:rPr lang="en-US" dirty="0"/>
              <a:t>16</a:t>
            </a:r>
          </a:p>
        </p:txBody>
      </p:sp>
    </p:spTree>
    <p:extLst>
      <p:ext uri="{BB962C8B-B14F-4D97-AF65-F5344CB8AC3E}">
        <p14:creationId xmlns:p14="http://schemas.microsoft.com/office/powerpoint/2010/main" val="319207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COVID-19 and Medical Information</a:t>
            </a:r>
          </a:p>
        </p:txBody>
      </p:sp>
      <p:sp>
        <p:nvSpPr>
          <p:cNvPr id="6" name="Content Placeholder 5"/>
          <p:cNvSpPr>
            <a:spLocks noGrp="1"/>
          </p:cNvSpPr>
          <p:nvPr>
            <p:ph idx="1"/>
          </p:nvPr>
        </p:nvSpPr>
        <p:spPr/>
        <p:txBody>
          <a:bodyPr>
            <a:normAutofit fontScale="85000" lnSpcReduction="20000"/>
          </a:bodyPr>
          <a:lstStyle/>
          <a:p>
            <a:r>
              <a:rPr lang="en-US" dirty="0"/>
              <a:t>For screening purposes, Employers can only ask questions on COVID-19 related symptoms of current or prospective employees (post-offer pre-employment medical examination).</a:t>
            </a:r>
          </a:p>
          <a:p>
            <a:r>
              <a:rPr lang="en-US" dirty="0"/>
              <a:t>Employers must maintain all information about employee illness as a confidential medical record (including temperature measurement), but may disclose that information to a public health agency.</a:t>
            </a:r>
          </a:p>
          <a:p>
            <a:r>
              <a:rPr lang="en-US" dirty="0"/>
              <a:t>Employers can send home employees with symptoms and require a Doctor’s note and/or proof of a negative test prior to allowing the employee back in to the workplace.</a:t>
            </a:r>
          </a:p>
          <a:p>
            <a:endParaRPr lang="en-US" dirty="0"/>
          </a:p>
        </p:txBody>
      </p:sp>
      <p:sp>
        <p:nvSpPr>
          <p:cNvPr id="4" name="Slide Number Placeholder 1">
            <a:extLst>
              <a:ext uri="{FF2B5EF4-FFF2-40B4-BE49-F238E27FC236}">
                <a16:creationId xmlns:a16="http://schemas.microsoft.com/office/drawing/2014/main" xmlns="" id="{1769D7DD-414E-4DFA-9DDC-0F7A397CED7F}"/>
              </a:ext>
            </a:extLst>
          </p:cNvPr>
          <p:cNvSpPr>
            <a:spLocks noGrp="1"/>
          </p:cNvSpPr>
          <p:nvPr>
            <p:ph type="sldNum" sz="quarter" idx="12"/>
          </p:nvPr>
        </p:nvSpPr>
        <p:spPr>
          <a:xfrm>
            <a:off x="6553200" y="6356350"/>
            <a:ext cx="2133600" cy="365125"/>
          </a:xfrm>
        </p:spPr>
        <p:txBody>
          <a:bodyPr/>
          <a:lstStyle/>
          <a:p>
            <a:r>
              <a:rPr lang="en-US" dirty="0"/>
              <a:t>17</a:t>
            </a:r>
          </a:p>
        </p:txBody>
      </p:sp>
    </p:spTree>
    <p:extLst>
      <p:ext uri="{BB962C8B-B14F-4D97-AF65-F5344CB8AC3E}">
        <p14:creationId xmlns:p14="http://schemas.microsoft.com/office/powerpoint/2010/main" val="2797055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COVID-19 and Reasonable Accommodation</a:t>
            </a:r>
          </a:p>
        </p:txBody>
      </p:sp>
      <p:sp>
        <p:nvSpPr>
          <p:cNvPr id="3" name="Content Placeholder 2"/>
          <p:cNvSpPr>
            <a:spLocks noGrp="1"/>
          </p:cNvSpPr>
          <p:nvPr>
            <p:ph idx="1"/>
          </p:nvPr>
        </p:nvSpPr>
        <p:spPr>
          <a:xfrm>
            <a:off x="457200" y="1524000"/>
            <a:ext cx="8229600" cy="4800600"/>
          </a:xfrm>
        </p:spPr>
        <p:txBody>
          <a:bodyPr>
            <a:normAutofit fontScale="85000" lnSpcReduction="20000"/>
          </a:bodyPr>
          <a:lstStyle/>
          <a:p>
            <a:r>
              <a:rPr lang="en-US" sz="3100" dirty="0"/>
              <a:t>If a job can only be performed in the workplace:</a:t>
            </a:r>
          </a:p>
          <a:p>
            <a:pPr lvl="1"/>
            <a:r>
              <a:rPr lang="en-US" sz="3100" dirty="0"/>
              <a:t>Reasonable accommodations should be given to individuals whose disability (physical or mental) puts him or her at greater risk from COVID-19 to eliminate possible exposure. </a:t>
            </a:r>
            <a:r>
              <a:rPr lang="en-US" sz="3100" u="sng" dirty="0"/>
              <a:t>Recognized Accommodations</a:t>
            </a:r>
            <a:r>
              <a:rPr lang="en-US" sz="3100" dirty="0"/>
              <a:t>: One way aisles, </a:t>
            </a:r>
            <a:r>
              <a:rPr lang="en-US" sz="3100" dirty="0" err="1"/>
              <a:t>plexiglass</a:t>
            </a:r>
            <a:r>
              <a:rPr lang="en-US" sz="3100" dirty="0"/>
              <a:t>, barriers to ensure minimum distance between customers and coworkers.</a:t>
            </a:r>
          </a:p>
          <a:p>
            <a:pPr lvl="1"/>
            <a:r>
              <a:rPr lang="en-US" sz="3100" dirty="0"/>
              <a:t>Accommodations may be </a:t>
            </a:r>
            <a:r>
              <a:rPr lang="en-US" sz="3100" i="1" dirty="0"/>
              <a:t>temporary in nature </a:t>
            </a:r>
            <a:r>
              <a:rPr lang="en-US" sz="3100" dirty="0"/>
              <a:t>(which should be documented) to the time of the COVID-19 pandemic, and may include job restructuring of marginal duties, transfer to other positions, modifying a work schedule or shift assignment.</a:t>
            </a:r>
          </a:p>
          <a:p>
            <a:pPr marL="457200" lvl="1" indent="0">
              <a:buNone/>
            </a:pPr>
            <a:endParaRPr lang="en-US" dirty="0"/>
          </a:p>
        </p:txBody>
      </p:sp>
      <p:sp>
        <p:nvSpPr>
          <p:cNvPr id="4" name="Slide Number Placeholder 1">
            <a:extLst>
              <a:ext uri="{FF2B5EF4-FFF2-40B4-BE49-F238E27FC236}">
                <a16:creationId xmlns:a16="http://schemas.microsoft.com/office/drawing/2014/main" xmlns="" id="{987B414F-7629-43F3-9F54-B63088052D73}"/>
              </a:ext>
            </a:extLst>
          </p:cNvPr>
          <p:cNvSpPr>
            <a:spLocks noGrp="1"/>
          </p:cNvSpPr>
          <p:nvPr>
            <p:ph type="sldNum" sz="quarter" idx="12"/>
          </p:nvPr>
        </p:nvSpPr>
        <p:spPr>
          <a:xfrm>
            <a:off x="6553200" y="6356350"/>
            <a:ext cx="2133600" cy="365125"/>
          </a:xfrm>
        </p:spPr>
        <p:txBody>
          <a:bodyPr/>
          <a:lstStyle/>
          <a:p>
            <a:r>
              <a:rPr lang="en-US" dirty="0"/>
              <a:t>18</a:t>
            </a:r>
          </a:p>
        </p:txBody>
      </p:sp>
    </p:spTree>
    <p:extLst>
      <p:ext uri="{BB962C8B-B14F-4D97-AF65-F5344CB8AC3E}">
        <p14:creationId xmlns:p14="http://schemas.microsoft.com/office/powerpoint/2010/main" val="209590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COVID-19 and the Interactive Process</a:t>
            </a:r>
          </a:p>
        </p:txBody>
      </p:sp>
      <p:sp>
        <p:nvSpPr>
          <p:cNvPr id="3" name="Content Placeholder 2"/>
          <p:cNvSpPr>
            <a:spLocks noGrp="1"/>
          </p:cNvSpPr>
          <p:nvPr>
            <p:ph idx="1"/>
          </p:nvPr>
        </p:nvSpPr>
        <p:spPr/>
        <p:txBody>
          <a:bodyPr>
            <a:normAutofit fontScale="62500" lnSpcReduction="20000"/>
          </a:bodyPr>
          <a:lstStyle/>
          <a:p>
            <a:r>
              <a:rPr lang="en-US" dirty="0"/>
              <a:t>The need for an accommodation may be made by the employee at the time or based on a known pre-existing condition.</a:t>
            </a:r>
          </a:p>
          <a:p>
            <a:r>
              <a:rPr lang="en-US" dirty="0"/>
              <a:t>If there is urgency in an accommodation, during the pandemic,  the employer may shorten, eliminate, or otherwise adapt the interactive process based on the situation and requested accommodation</a:t>
            </a:r>
          </a:p>
          <a:p>
            <a:r>
              <a:rPr lang="en-US" dirty="0"/>
              <a:t>Short term accommodations based on COVID-19 should be documented, limited in time, and extended or changed based on government guidance.</a:t>
            </a:r>
          </a:p>
          <a:p>
            <a:r>
              <a:rPr lang="en-US" dirty="0"/>
              <a:t>Accommodations may be extended for the future based on the circumstances.</a:t>
            </a:r>
          </a:p>
          <a:p>
            <a:r>
              <a:rPr lang="en-US" dirty="0"/>
              <a:t>The Employer may request medical information to document the request for an accommodation.</a:t>
            </a:r>
          </a:p>
          <a:p>
            <a:r>
              <a:rPr lang="en-US" dirty="0"/>
              <a:t>There may be a need to adapt a pre-existing accommodation based on work conditions or telework.</a:t>
            </a:r>
          </a:p>
        </p:txBody>
      </p:sp>
      <p:sp>
        <p:nvSpPr>
          <p:cNvPr id="4" name="Slide Number Placeholder 1">
            <a:extLst>
              <a:ext uri="{FF2B5EF4-FFF2-40B4-BE49-F238E27FC236}">
                <a16:creationId xmlns:a16="http://schemas.microsoft.com/office/drawing/2014/main" xmlns="" id="{857F9BA6-97DD-4A17-93AD-F7E5B796E54B}"/>
              </a:ext>
            </a:extLst>
          </p:cNvPr>
          <p:cNvSpPr>
            <a:spLocks noGrp="1"/>
          </p:cNvSpPr>
          <p:nvPr>
            <p:ph type="sldNum" sz="quarter" idx="12"/>
          </p:nvPr>
        </p:nvSpPr>
        <p:spPr>
          <a:xfrm>
            <a:off x="6553200" y="6356350"/>
            <a:ext cx="2133600" cy="365125"/>
          </a:xfrm>
        </p:spPr>
        <p:txBody>
          <a:bodyPr/>
          <a:lstStyle/>
          <a:p>
            <a:r>
              <a:rPr lang="en-US" dirty="0"/>
              <a:t>19</a:t>
            </a:r>
          </a:p>
        </p:txBody>
      </p:sp>
    </p:spTree>
    <p:extLst>
      <p:ext uri="{BB962C8B-B14F-4D97-AF65-F5344CB8AC3E}">
        <p14:creationId xmlns:p14="http://schemas.microsoft.com/office/powerpoint/2010/main" val="371823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33350"/>
            <a:ext cx="3084513" cy="1162050"/>
          </a:xfrm>
        </p:spPr>
        <p:txBody>
          <a:bodyPr>
            <a:noAutofit/>
          </a:bodyPr>
          <a:lstStyle/>
          <a:p>
            <a:r>
              <a:rPr lang="en-US" sz="1900" dirty="0"/>
              <a:t>Tiger King: Murder, Mayhem, and Madness (March 20, 2020)</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5050" y="851072"/>
            <a:ext cx="5111750" cy="469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half" idx="2"/>
          </p:nvPr>
        </p:nvSpPr>
        <p:spPr/>
        <p:txBody>
          <a:bodyPr>
            <a:normAutofit fontScale="92500" lnSpcReduction="20000"/>
          </a:bodyPr>
          <a:lstStyle/>
          <a:p>
            <a:pPr marL="285750" indent="-285750">
              <a:buFont typeface="Arial" panose="020B0604020202020204" pitchFamily="34" charset="0"/>
              <a:buChar char="•"/>
            </a:pPr>
            <a:r>
              <a:rPr lang="en-US" sz="1600" b="1" dirty="0">
                <a:latin typeface="Arial Black" panose="020B0A04020102020204" pitchFamily="34" charset="0"/>
              </a:rPr>
              <a:t>A Documentary series centered on the life of Joseph Maldonado-Passage, A/K/A Joe Exotic, a former police officer, Tiger Breeder, Musician, and Politician from Wynnewood, OK.</a:t>
            </a:r>
          </a:p>
          <a:p>
            <a:endParaRPr lang="en-US" sz="1600" b="1" dirty="0">
              <a:latin typeface="Arial Black" panose="020B0A04020102020204" pitchFamily="34" charset="0"/>
            </a:endParaRPr>
          </a:p>
          <a:p>
            <a:pPr marL="285750" indent="-285750">
              <a:buFont typeface="Arial" panose="020B0604020202020204" pitchFamily="34" charset="0"/>
              <a:buChar char="•"/>
            </a:pPr>
            <a:r>
              <a:rPr lang="en-US" sz="1600" b="1" dirty="0">
                <a:latin typeface="Arial Black" panose="020B0A04020102020204" pitchFamily="34" charset="0"/>
              </a:rPr>
              <a:t>Exotic is currently serving a 22-year federal prison sentence for animal abuse and murder for hire of Big Cat Rescue CEO, Carole Baskin.</a:t>
            </a:r>
          </a:p>
          <a:p>
            <a:endParaRPr lang="en-US" sz="1600" b="1" dirty="0">
              <a:latin typeface="Arial Black" panose="020B0A04020102020204" pitchFamily="34" charset="0"/>
            </a:endParaRPr>
          </a:p>
          <a:p>
            <a:pPr marL="285750" indent="-285750">
              <a:buFont typeface="Arial" panose="020B0604020202020204" pitchFamily="34" charset="0"/>
              <a:buChar char="•"/>
            </a:pPr>
            <a:r>
              <a:rPr lang="en-US" sz="1600" b="1" dirty="0">
                <a:latin typeface="Arial Black" panose="020B0A04020102020204" pitchFamily="34" charset="0"/>
              </a:rPr>
              <a:t>Released on March 20, 2020, by Netflix, it was watched by 34.3 Million people during the first 10 days of release, partially due to the Coronavirus pandemic</a:t>
            </a:r>
          </a:p>
        </p:txBody>
      </p:sp>
      <p:sp>
        <p:nvSpPr>
          <p:cNvPr id="2" name="Slide Number Placeholder 1">
            <a:extLst>
              <a:ext uri="{FF2B5EF4-FFF2-40B4-BE49-F238E27FC236}">
                <a16:creationId xmlns:a16="http://schemas.microsoft.com/office/drawing/2014/main" xmlns="" id="{8237F416-53CE-4224-9A49-9ED7B69BD8EE}"/>
              </a:ext>
            </a:extLst>
          </p:cNvPr>
          <p:cNvSpPr>
            <a:spLocks noGrp="1"/>
          </p:cNvSpPr>
          <p:nvPr>
            <p:ph type="sldNum" sz="quarter" idx="12"/>
          </p:nvPr>
        </p:nvSpPr>
        <p:spPr/>
        <p:txBody>
          <a:bodyPr/>
          <a:lstStyle/>
          <a:p>
            <a:r>
              <a:rPr lang="en-US" dirty="0"/>
              <a:t>2</a:t>
            </a:r>
          </a:p>
        </p:txBody>
      </p:sp>
    </p:spTree>
    <p:extLst>
      <p:ext uri="{BB962C8B-B14F-4D97-AF65-F5344CB8AC3E}">
        <p14:creationId xmlns:p14="http://schemas.microsoft.com/office/powerpoint/2010/main" val="3849502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COVID-19 and Undue Hardship to the Employer to Provide an Accommodation</a:t>
            </a:r>
          </a:p>
        </p:txBody>
      </p:sp>
      <p:sp>
        <p:nvSpPr>
          <p:cNvPr id="3" name="Content Placeholder 2"/>
          <p:cNvSpPr>
            <a:spLocks noGrp="1"/>
          </p:cNvSpPr>
          <p:nvPr>
            <p:ph idx="1"/>
          </p:nvPr>
        </p:nvSpPr>
        <p:spPr>
          <a:xfrm>
            <a:off x="457200" y="1874837"/>
            <a:ext cx="8229600" cy="4525963"/>
          </a:xfrm>
        </p:spPr>
        <p:txBody>
          <a:bodyPr>
            <a:normAutofit fontScale="92500" lnSpcReduction="20000"/>
          </a:bodyPr>
          <a:lstStyle/>
          <a:p>
            <a:r>
              <a:rPr lang="en-US" dirty="0"/>
              <a:t>An Employer may deny an accommodation if it creates a “significant difficulty or expense.”</a:t>
            </a:r>
          </a:p>
          <a:p>
            <a:pPr lvl="1"/>
            <a:r>
              <a:rPr lang="en-US" dirty="0"/>
              <a:t>“Significant Difficulty” – determined by situations dictated by current government regulations imposed by COVID-19 safety precautions.</a:t>
            </a:r>
          </a:p>
          <a:p>
            <a:pPr lvl="1"/>
            <a:r>
              <a:rPr lang="en-US" dirty="0"/>
              <a:t>“Significant Expense” – determined by current budget and resources which may be reduced due to loss of income streams.</a:t>
            </a:r>
          </a:p>
          <a:p>
            <a:r>
              <a:rPr lang="en-US" dirty="0"/>
              <a:t>An Employer may not consider different accommodations and standards for “Critical Personnel” or “Essential Workers.”</a:t>
            </a:r>
          </a:p>
        </p:txBody>
      </p:sp>
      <p:sp>
        <p:nvSpPr>
          <p:cNvPr id="4" name="Slide Number Placeholder 1">
            <a:extLst>
              <a:ext uri="{FF2B5EF4-FFF2-40B4-BE49-F238E27FC236}">
                <a16:creationId xmlns:a16="http://schemas.microsoft.com/office/drawing/2014/main" xmlns="" id="{6FF46E21-4093-44B4-91EF-961C25B6F7D9}"/>
              </a:ext>
            </a:extLst>
          </p:cNvPr>
          <p:cNvSpPr>
            <a:spLocks noGrp="1"/>
          </p:cNvSpPr>
          <p:nvPr>
            <p:ph type="sldNum" sz="quarter" idx="12"/>
          </p:nvPr>
        </p:nvSpPr>
        <p:spPr>
          <a:xfrm>
            <a:off x="6553200" y="6356350"/>
            <a:ext cx="2133600" cy="365125"/>
          </a:xfrm>
        </p:spPr>
        <p:txBody>
          <a:bodyPr/>
          <a:lstStyle/>
          <a:p>
            <a:r>
              <a:rPr lang="en-US" dirty="0"/>
              <a:t>20</a:t>
            </a:r>
          </a:p>
        </p:txBody>
      </p:sp>
    </p:spTree>
    <p:extLst>
      <p:ext uri="{BB962C8B-B14F-4D97-AF65-F5344CB8AC3E}">
        <p14:creationId xmlns:p14="http://schemas.microsoft.com/office/powerpoint/2010/main" val="214736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and the Workplace</a:t>
            </a:r>
          </a:p>
        </p:txBody>
      </p:sp>
      <p:sp>
        <p:nvSpPr>
          <p:cNvPr id="3" name="Content Placeholder 2"/>
          <p:cNvSpPr>
            <a:spLocks noGrp="1"/>
          </p:cNvSpPr>
          <p:nvPr>
            <p:ph idx="1"/>
          </p:nvPr>
        </p:nvSpPr>
        <p:spPr/>
        <p:txBody>
          <a:bodyPr>
            <a:normAutofit fontScale="92500" lnSpcReduction="20000"/>
          </a:bodyPr>
          <a:lstStyle/>
          <a:p>
            <a:r>
              <a:rPr lang="en-US" dirty="0"/>
              <a:t>Employers may require employees to wear protective gear (masks, gloves, etc.) and observe infection control practices (social distancing, hand washing, etc.) in the workplace.</a:t>
            </a:r>
          </a:p>
          <a:p>
            <a:r>
              <a:rPr lang="en-US" dirty="0"/>
              <a:t> Employers may require precautionary measures for teleworking employees.</a:t>
            </a:r>
          </a:p>
          <a:p>
            <a:r>
              <a:rPr lang="en-US" dirty="0"/>
              <a:t>The Employer may not restrict employees from the physical workplace due to his or her age, but may restrict employees from the workplace due to a disability accommodation.</a:t>
            </a:r>
          </a:p>
        </p:txBody>
      </p:sp>
      <p:sp>
        <p:nvSpPr>
          <p:cNvPr id="4" name="Slide Number Placeholder 1">
            <a:extLst>
              <a:ext uri="{FF2B5EF4-FFF2-40B4-BE49-F238E27FC236}">
                <a16:creationId xmlns:a16="http://schemas.microsoft.com/office/drawing/2014/main" xmlns="" id="{10902BC6-8616-4B80-A1B7-1BA348C71A1F}"/>
              </a:ext>
            </a:extLst>
          </p:cNvPr>
          <p:cNvSpPr>
            <a:spLocks noGrp="1"/>
          </p:cNvSpPr>
          <p:nvPr>
            <p:ph type="sldNum" sz="quarter" idx="12"/>
          </p:nvPr>
        </p:nvSpPr>
        <p:spPr>
          <a:xfrm>
            <a:off x="6553200" y="6356350"/>
            <a:ext cx="2133600" cy="365125"/>
          </a:xfrm>
        </p:spPr>
        <p:txBody>
          <a:bodyPr/>
          <a:lstStyle/>
          <a:p>
            <a:r>
              <a:rPr lang="en-US" dirty="0"/>
              <a:t>21</a:t>
            </a:r>
          </a:p>
        </p:txBody>
      </p:sp>
    </p:spTree>
    <p:extLst>
      <p:ext uri="{BB962C8B-B14F-4D97-AF65-F5344CB8AC3E}">
        <p14:creationId xmlns:p14="http://schemas.microsoft.com/office/powerpoint/2010/main" val="3227912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COVID-19 and Family Accommodations</a:t>
            </a:r>
          </a:p>
        </p:txBody>
      </p:sp>
      <p:sp>
        <p:nvSpPr>
          <p:cNvPr id="3" name="Content Placeholder 2"/>
          <p:cNvSpPr>
            <a:spLocks noGrp="1"/>
          </p:cNvSpPr>
          <p:nvPr>
            <p:ph idx="1"/>
          </p:nvPr>
        </p:nvSpPr>
        <p:spPr/>
        <p:txBody>
          <a:bodyPr>
            <a:normAutofit fontScale="92500" lnSpcReduction="10000"/>
          </a:bodyPr>
          <a:lstStyle/>
          <a:p>
            <a:r>
              <a:rPr lang="en-US" dirty="0"/>
              <a:t>Work Accommodations are only for an Employee’s Disability and NOT for family member’s disability.</a:t>
            </a:r>
          </a:p>
          <a:p>
            <a:r>
              <a:rPr lang="en-US" dirty="0"/>
              <a:t>Employers may make accommodations for telework, modified schedules or other means to help employees with school-aged children but can not give one gender more favorable treatment than another.</a:t>
            </a:r>
          </a:p>
          <a:p>
            <a:r>
              <a:rPr lang="en-US" dirty="0"/>
              <a:t>Employers may not involuntarily exclude pregnant employees from the workplace.</a:t>
            </a:r>
          </a:p>
          <a:p>
            <a:endParaRPr lang="en-US" dirty="0"/>
          </a:p>
        </p:txBody>
      </p:sp>
      <p:sp>
        <p:nvSpPr>
          <p:cNvPr id="4" name="Slide Number Placeholder 1">
            <a:extLst>
              <a:ext uri="{FF2B5EF4-FFF2-40B4-BE49-F238E27FC236}">
                <a16:creationId xmlns:a16="http://schemas.microsoft.com/office/drawing/2014/main" xmlns="" id="{1CBEDE19-1399-4F0C-ADE0-7C4AC342B90B}"/>
              </a:ext>
            </a:extLst>
          </p:cNvPr>
          <p:cNvSpPr>
            <a:spLocks noGrp="1"/>
          </p:cNvSpPr>
          <p:nvPr>
            <p:ph type="sldNum" sz="quarter" idx="12"/>
          </p:nvPr>
        </p:nvSpPr>
        <p:spPr>
          <a:xfrm>
            <a:off x="6553200" y="6356350"/>
            <a:ext cx="2133600" cy="365125"/>
          </a:xfrm>
        </p:spPr>
        <p:txBody>
          <a:bodyPr/>
          <a:lstStyle/>
          <a:p>
            <a:r>
              <a:rPr lang="en-US" dirty="0"/>
              <a:t>22</a:t>
            </a:r>
          </a:p>
        </p:txBody>
      </p:sp>
    </p:spTree>
    <p:extLst>
      <p:ext uri="{BB962C8B-B14F-4D97-AF65-F5344CB8AC3E}">
        <p14:creationId xmlns:p14="http://schemas.microsoft.com/office/powerpoint/2010/main" val="3628598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505200" cy="749300"/>
          </a:xfrm>
        </p:spPr>
        <p:txBody>
          <a:bodyPr>
            <a:noAutofit/>
          </a:bodyPr>
          <a:lstStyle/>
          <a:p>
            <a:r>
              <a:rPr lang="en-US" sz="2200" dirty="0"/>
              <a:t>Delivery and carry-out mixed drinks and food</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5050" y="1495690"/>
            <a:ext cx="5111750" cy="340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381000" y="1252537"/>
            <a:ext cx="3008313" cy="4691063"/>
          </a:xfrm>
        </p:spPr>
        <p:txBody>
          <a:bodyPr>
            <a:normAutofit fontScale="92500"/>
          </a:bodyPr>
          <a:lstStyle/>
          <a:p>
            <a:pPr marL="285750" indent="-285750">
              <a:buFont typeface="Arial" panose="020B0604020202020204" pitchFamily="34" charset="0"/>
              <a:buChar char="•"/>
            </a:pPr>
            <a:r>
              <a:rPr lang="en-US" sz="1600" dirty="0">
                <a:latin typeface="Arial Black" panose="020B0A04020102020204" pitchFamily="34" charset="0"/>
              </a:rPr>
              <a:t>In Iowa, Carryout Mixed Drinks were authorized via a Gubernatorial Proclamation in March 2020.</a:t>
            </a:r>
          </a:p>
          <a:p>
            <a:pPr marL="285750" indent="-285750">
              <a:buFont typeface="Arial" panose="020B0604020202020204" pitchFamily="34" charset="0"/>
              <a:buChar char="•"/>
            </a:pPr>
            <a:r>
              <a:rPr lang="en-US" sz="1600" dirty="0">
                <a:latin typeface="Arial Black" panose="020B0A04020102020204" pitchFamily="34" charset="0"/>
              </a:rPr>
              <a:t>In March 2020, Restaurant attendance decreased by 22%, but delivery orders increased by 67%.</a:t>
            </a:r>
          </a:p>
          <a:p>
            <a:pPr marL="285750" indent="-285750">
              <a:buFont typeface="Arial" panose="020B0604020202020204" pitchFamily="34" charset="0"/>
              <a:buChar char="•"/>
            </a:pPr>
            <a:r>
              <a:rPr lang="en-US" sz="1600" dirty="0">
                <a:latin typeface="Arial Black" panose="020B0A04020102020204" pitchFamily="34" charset="0"/>
              </a:rPr>
              <a:t>Door Dash constituted 67% of third party delivery sales in the U.S.</a:t>
            </a:r>
          </a:p>
          <a:p>
            <a:pPr marL="285750" indent="-285750">
              <a:buFont typeface="Arial" panose="020B0604020202020204" pitchFamily="34" charset="0"/>
              <a:buChar char="•"/>
            </a:pPr>
            <a:r>
              <a:rPr lang="en-US" sz="1600" dirty="0">
                <a:latin typeface="Arial Black" panose="020B0A04020102020204" pitchFamily="34" charset="0"/>
              </a:rPr>
              <a:t>Legislation was passed in June 2020, to make Carryout Alcohol a permanent fixture in Iowa.</a:t>
            </a:r>
          </a:p>
          <a:p>
            <a:pPr marL="285750" indent="-285750">
              <a:buFont typeface="Arial" panose="020B0604020202020204" pitchFamily="34" charset="0"/>
              <a:buChar char="•"/>
            </a:pPr>
            <a:endParaRPr lang="en-US" sz="1600" dirty="0">
              <a:latin typeface="Arial Black" panose="020B0A04020102020204" pitchFamily="34" charset="0"/>
            </a:endParaRPr>
          </a:p>
          <a:p>
            <a:pPr marL="285750" indent="-285750">
              <a:buFont typeface="Arial" panose="020B0604020202020204" pitchFamily="34" charset="0"/>
              <a:buChar char="•"/>
            </a:pPr>
            <a:endParaRPr lang="en-US" dirty="0"/>
          </a:p>
        </p:txBody>
      </p:sp>
      <p:sp>
        <p:nvSpPr>
          <p:cNvPr id="5" name="Slide Number Placeholder 1">
            <a:extLst>
              <a:ext uri="{FF2B5EF4-FFF2-40B4-BE49-F238E27FC236}">
                <a16:creationId xmlns:a16="http://schemas.microsoft.com/office/drawing/2014/main" xmlns="" id="{EB16BCB5-F6CE-4AEF-BA5B-E185707543D1}"/>
              </a:ext>
            </a:extLst>
          </p:cNvPr>
          <p:cNvSpPr>
            <a:spLocks noGrp="1"/>
          </p:cNvSpPr>
          <p:nvPr>
            <p:ph type="sldNum" sz="quarter" idx="12"/>
          </p:nvPr>
        </p:nvSpPr>
        <p:spPr>
          <a:xfrm>
            <a:off x="6553200" y="6356350"/>
            <a:ext cx="2133600" cy="365125"/>
          </a:xfrm>
        </p:spPr>
        <p:txBody>
          <a:bodyPr/>
          <a:lstStyle/>
          <a:p>
            <a:r>
              <a:rPr lang="en-US" dirty="0"/>
              <a:t>23</a:t>
            </a:r>
          </a:p>
        </p:txBody>
      </p:sp>
    </p:spTree>
    <p:extLst>
      <p:ext uri="{BB962C8B-B14F-4D97-AF65-F5344CB8AC3E}">
        <p14:creationId xmlns:p14="http://schemas.microsoft.com/office/powerpoint/2010/main" val="257264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COVID-19 And Workers’ Compensation</a:t>
            </a:r>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r>
              <a:rPr lang="en-US" sz="2400" dirty="0"/>
              <a:t>There are two possible basis for compensability under Iowa’s Workers Compensation Act.</a:t>
            </a:r>
          </a:p>
          <a:p>
            <a:pPr marL="0" indent="0">
              <a:buNone/>
            </a:pPr>
            <a:endParaRPr lang="en-US" sz="2400" dirty="0"/>
          </a:p>
          <a:p>
            <a:pPr marL="914400" lvl="1" indent="-457200">
              <a:buAutoNum type="arabicParenR"/>
            </a:pPr>
            <a:r>
              <a:rPr lang="en-US" sz="2000" dirty="0"/>
              <a:t>COVID-19 as “Accident” – Under Iowa Code Chapter 85, the actual risk doctrine states that if the nature of the employment exposes the employee to the risk of such an injury it is compensable.  It makes no difference that the risk was common to the general public. </a:t>
            </a:r>
            <a:r>
              <a:rPr lang="en-US" sz="2100" u="sng" dirty="0">
                <a:solidFill>
                  <a:srgbClr val="2E3D50"/>
                </a:solidFill>
              </a:rPr>
              <a:t>Lakeside Casino v. Blue</a:t>
            </a:r>
            <a:r>
              <a:rPr lang="en-US" sz="2100" dirty="0">
                <a:solidFill>
                  <a:srgbClr val="2E3D50"/>
                </a:solidFill>
              </a:rPr>
              <a:t>, 743 N.W. 2d 169 (Iowa 2007) </a:t>
            </a:r>
            <a:endParaRPr lang="en-US" sz="2000" dirty="0"/>
          </a:p>
          <a:p>
            <a:pPr marL="457200" lvl="1" indent="0">
              <a:buNone/>
            </a:pPr>
            <a:endParaRPr lang="en-US" sz="2000" dirty="0"/>
          </a:p>
          <a:p>
            <a:pPr marL="914400" lvl="1" indent="-457200">
              <a:buAutoNum type="arabicParenR"/>
            </a:pPr>
            <a:r>
              <a:rPr lang="en-US" sz="2000" dirty="0"/>
              <a:t>2)  COVID-19 as “Occupational Disease” – Under Chapter 85A, the disease must have a direct causal connection with the employment and followed as a natural incident from the injurious exposure occasioned by the nature of the employment.  A disease that follows from a hazard the employee was equally exposed outside of their work is not compensable as an occupational disease.</a:t>
            </a:r>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D74EE150-BA9D-43C3-A025-6AF050376C8A}" type="slidenum">
              <a:rPr lang="en-US" smtClean="0"/>
              <a:pPr/>
              <a:t>24</a:t>
            </a:fld>
            <a:endParaRPr lang="en-US" dirty="0"/>
          </a:p>
        </p:txBody>
      </p:sp>
    </p:spTree>
    <p:extLst>
      <p:ext uri="{BB962C8B-B14F-4D97-AF65-F5344CB8AC3E}">
        <p14:creationId xmlns:p14="http://schemas.microsoft.com/office/powerpoint/2010/main" val="187909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fontScale="90000"/>
          </a:bodyPr>
          <a:lstStyle/>
          <a:p>
            <a:r>
              <a:rPr lang="en-US" sz="3200" dirty="0"/>
              <a:t>Re-Opening Immunity under SF 2338</a:t>
            </a:r>
            <a:br>
              <a:rPr lang="en-US" sz="3200" dirty="0"/>
            </a:br>
            <a:r>
              <a:rPr lang="en-US" sz="3200" dirty="0"/>
              <a:t>*Would be Codified at Iowa Code Chapter 686D</a:t>
            </a:r>
          </a:p>
        </p:txBody>
      </p:sp>
      <p:sp>
        <p:nvSpPr>
          <p:cNvPr id="2" name="Content Placeholder 1"/>
          <p:cNvSpPr>
            <a:spLocks noGrp="1"/>
          </p:cNvSpPr>
          <p:nvPr>
            <p:ph idx="1"/>
          </p:nvPr>
        </p:nvSpPr>
        <p:spPr>
          <a:xfrm>
            <a:off x="457200" y="1676401"/>
            <a:ext cx="8229600" cy="4724399"/>
          </a:xfrm>
        </p:spPr>
        <p:txBody>
          <a:bodyPr>
            <a:normAutofit/>
          </a:bodyPr>
          <a:lstStyle/>
          <a:p>
            <a:pPr marL="0" indent="0">
              <a:lnSpc>
                <a:spcPct val="120000"/>
              </a:lnSpc>
              <a:spcBef>
                <a:spcPts val="0"/>
              </a:spcBef>
              <a:spcAft>
                <a:spcPts val="1200"/>
              </a:spcAft>
              <a:buNone/>
            </a:pPr>
            <a:r>
              <a:rPr lang="en-US" sz="2400" dirty="0"/>
              <a:t>No civil action alleging exposure to COVID-19 unless one of these:</a:t>
            </a:r>
          </a:p>
          <a:p>
            <a:pPr marL="919162" indent="-457200">
              <a:lnSpc>
                <a:spcPct val="120000"/>
              </a:lnSpc>
              <a:spcBef>
                <a:spcPts val="0"/>
              </a:spcBef>
              <a:spcAft>
                <a:spcPts val="1200"/>
              </a:spcAft>
              <a:buAutoNum type="alphaLcPeriod"/>
            </a:pPr>
            <a:r>
              <a:rPr lang="en-US" sz="2400" dirty="0"/>
              <a:t>Minimum medical condition – death or hospitalization,</a:t>
            </a:r>
          </a:p>
          <a:p>
            <a:pPr marL="919162" indent="-457200">
              <a:lnSpc>
                <a:spcPct val="120000"/>
              </a:lnSpc>
              <a:spcBef>
                <a:spcPts val="0"/>
              </a:spcBef>
              <a:spcAft>
                <a:spcPts val="1200"/>
              </a:spcAft>
              <a:buAutoNum type="alphaLcPeriod"/>
            </a:pPr>
            <a:r>
              <a:rPr lang="en-US" sz="2400" dirty="0"/>
              <a:t>Act intended to do harm, or</a:t>
            </a:r>
          </a:p>
          <a:p>
            <a:pPr marL="919162" indent="-457200">
              <a:lnSpc>
                <a:spcPct val="120000"/>
              </a:lnSpc>
              <a:spcBef>
                <a:spcPts val="0"/>
              </a:spcBef>
              <a:spcAft>
                <a:spcPts val="1200"/>
              </a:spcAft>
              <a:buAutoNum type="alphaLcPeriod"/>
            </a:pPr>
            <a:r>
              <a:rPr lang="en-US" sz="2400" dirty="0"/>
              <a:t>Act constitutes actual malice.</a:t>
            </a:r>
          </a:p>
        </p:txBody>
      </p:sp>
      <p:sp>
        <p:nvSpPr>
          <p:cNvPr id="3" name="Slide Number Placeholder 2"/>
          <p:cNvSpPr>
            <a:spLocks noGrp="1"/>
          </p:cNvSpPr>
          <p:nvPr>
            <p:ph type="sldNum" sz="quarter" idx="12"/>
          </p:nvPr>
        </p:nvSpPr>
        <p:spPr/>
        <p:txBody>
          <a:bodyPr/>
          <a:lstStyle/>
          <a:p>
            <a:fld id="{D74EE150-BA9D-43C3-A025-6AF050376C8A}" type="slidenum">
              <a:rPr lang="en-US" smtClean="0">
                <a:solidFill>
                  <a:prstClr val="white"/>
                </a:solidFill>
              </a:rPr>
              <a:pPr/>
              <a:t>25</a:t>
            </a:fld>
            <a:endParaRPr lang="en-US">
              <a:solidFill>
                <a:prstClr val="white"/>
              </a:solidFill>
            </a:endParaRPr>
          </a:p>
        </p:txBody>
      </p:sp>
    </p:spTree>
    <p:extLst>
      <p:ext uri="{BB962C8B-B14F-4D97-AF65-F5344CB8AC3E}">
        <p14:creationId xmlns:p14="http://schemas.microsoft.com/office/powerpoint/2010/main" val="2223509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sz="3200" dirty="0"/>
              <a:t>COVID-19 Premises Liability</a:t>
            </a:r>
          </a:p>
        </p:txBody>
      </p:sp>
      <p:sp>
        <p:nvSpPr>
          <p:cNvPr id="2" name="Content Placeholder 1"/>
          <p:cNvSpPr>
            <a:spLocks noGrp="1"/>
          </p:cNvSpPr>
          <p:nvPr>
            <p:ph idx="1"/>
          </p:nvPr>
        </p:nvSpPr>
        <p:spPr>
          <a:xfrm>
            <a:off x="457200" y="2057400"/>
            <a:ext cx="8229600" cy="3733800"/>
          </a:xfrm>
        </p:spPr>
        <p:txBody>
          <a:bodyPr>
            <a:normAutofit/>
          </a:bodyPr>
          <a:lstStyle/>
          <a:p>
            <a:pPr marL="0" indent="0">
              <a:spcBef>
                <a:spcPts val="0"/>
              </a:spcBef>
              <a:spcAft>
                <a:spcPts val="1200"/>
              </a:spcAft>
              <a:buNone/>
            </a:pPr>
            <a:r>
              <a:rPr lang="en-US" sz="2400" dirty="0"/>
              <a:t>Person controlling premise who invites or permits individual onto premise, not liable for civil damages for injuries due to exposure of COVID-19 unless:</a:t>
            </a:r>
          </a:p>
          <a:p>
            <a:pPr marL="919162" indent="-457200">
              <a:spcBef>
                <a:spcPts val="0"/>
              </a:spcBef>
              <a:spcAft>
                <a:spcPts val="1200"/>
              </a:spcAft>
              <a:buAutoNum type="arabicPeriod"/>
            </a:pPr>
            <a:r>
              <a:rPr lang="en-US" sz="2400" dirty="0"/>
              <a:t>Recklessly disregards substantial and unnecessary risk that individual exposed to COVID-19;</a:t>
            </a:r>
          </a:p>
          <a:p>
            <a:pPr marL="919162" indent="-457200">
              <a:spcBef>
                <a:spcPts val="0"/>
              </a:spcBef>
              <a:spcAft>
                <a:spcPts val="1200"/>
              </a:spcAft>
              <a:buAutoNum type="arabicPeriod"/>
            </a:pPr>
            <a:r>
              <a:rPr lang="en-US" sz="2400" dirty="0"/>
              <a:t>Exposes individual though malice, or</a:t>
            </a:r>
          </a:p>
          <a:p>
            <a:pPr marL="919162" indent="-457200">
              <a:spcBef>
                <a:spcPts val="0"/>
              </a:spcBef>
              <a:spcAft>
                <a:spcPts val="1200"/>
              </a:spcAft>
              <a:buAutoNum type="arabicPeriod"/>
            </a:pPr>
            <a:r>
              <a:rPr lang="en-US" sz="2400" dirty="0"/>
              <a:t>Intentionally exposes individual to COVID-19.</a:t>
            </a:r>
          </a:p>
        </p:txBody>
      </p:sp>
      <p:sp>
        <p:nvSpPr>
          <p:cNvPr id="3" name="Slide Number Placeholder 2"/>
          <p:cNvSpPr>
            <a:spLocks noGrp="1"/>
          </p:cNvSpPr>
          <p:nvPr>
            <p:ph type="sldNum" sz="quarter" idx="12"/>
          </p:nvPr>
        </p:nvSpPr>
        <p:spPr/>
        <p:txBody>
          <a:bodyPr/>
          <a:lstStyle/>
          <a:p>
            <a:fld id="{D74EE150-BA9D-43C3-A025-6AF050376C8A}" type="slidenum">
              <a:rPr lang="en-US" smtClean="0">
                <a:solidFill>
                  <a:prstClr val="white"/>
                </a:solidFill>
              </a:rPr>
              <a:pPr/>
              <a:t>26</a:t>
            </a:fld>
            <a:endParaRPr lang="en-US">
              <a:solidFill>
                <a:prstClr val="white"/>
              </a:solidFill>
            </a:endParaRPr>
          </a:p>
        </p:txBody>
      </p:sp>
    </p:spTree>
    <p:extLst>
      <p:ext uri="{BB962C8B-B14F-4D97-AF65-F5344CB8AC3E}">
        <p14:creationId xmlns:p14="http://schemas.microsoft.com/office/powerpoint/2010/main" val="1651890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8"/>
            <a:ext cx="8229600" cy="1096962"/>
          </a:xfrm>
        </p:spPr>
        <p:txBody>
          <a:bodyPr>
            <a:normAutofit/>
          </a:bodyPr>
          <a:lstStyle/>
          <a:p>
            <a:pPr algn="ctr"/>
            <a:r>
              <a:rPr lang="en-US" sz="3600" dirty="0"/>
              <a:t>Safe Harbor</a:t>
            </a:r>
          </a:p>
        </p:txBody>
      </p:sp>
      <p:sp>
        <p:nvSpPr>
          <p:cNvPr id="2" name="Content Placeholder 1"/>
          <p:cNvSpPr>
            <a:spLocks noGrp="1"/>
          </p:cNvSpPr>
          <p:nvPr>
            <p:ph idx="1"/>
          </p:nvPr>
        </p:nvSpPr>
        <p:spPr>
          <a:xfrm>
            <a:off x="304800" y="1219200"/>
            <a:ext cx="8534400" cy="4800600"/>
          </a:xfrm>
        </p:spPr>
        <p:txBody>
          <a:bodyPr>
            <a:normAutofit/>
          </a:bodyPr>
          <a:lstStyle/>
          <a:p>
            <a:pPr marL="0" indent="0">
              <a:buNone/>
            </a:pPr>
            <a:r>
              <a:rPr lang="en-US" sz="2400" dirty="0"/>
              <a:t>Person not liable for civil damages if act was in substantial compliance with state or federal statutes, regulation, order, or </a:t>
            </a:r>
            <a:r>
              <a:rPr lang="en-US" sz="2400" u="sng" dirty="0"/>
              <a:t>public health guidance</a:t>
            </a:r>
            <a:r>
              <a:rPr lang="en-US" sz="2400" dirty="0"/>
              <a:t>.</a:t>
            </a:r>
          </a:p>
          <a:p>
            <a:pPr marL="0" indent="0">
              <a:buNone/>
            </a:pPr>
            <a:endParaRPr lang="en-US" sz="2400" dirty="0"/>
          </a:p>
          <a:p>
            <a:pPr marL="0" indent="0">
              <a:buNone/>
            </a:pPr>
            <a:r>
              <a:rPr lang="en-US" sz="2400" dirty="0"/>
              <a:t>“Public health guidance” include</a:t>
            </a:r>
          </a:p>
          <a:p>
            <a:pPr marL="919162" indent="-457200">
              <a:buAutoNum type="arabicPeriod"/>
            </a:pPr>
            <a:r>
              <a:rPr lang="en-US" sz="2400" dirty="0"/>
              <a:t>CDC</a:t>
            </a:r>
          </a:p>
          <a:p>
            <a:pPr marL="919162" indent="-457200">
              <a:buAutoNum type="arabicPeriod"/>
            </a:pPr>
            <a:r>
              <a:rPr lang="en-US" sz="2400" dirty="0"/>
              <a:t>Center for Medicare/Medicaid</a:t>
            </a:r>
          </a:p>
          <a:p>
            <a:pPr marL="919162" indent="-457200">
              <a:buAutoNum type="arabicPeriod"/>
            </a:pPr>
            <a:r>
              <a:rPr lang="en-US" sz="2400" dirty="0"/>
              <a:t>OSHA</a:t>
            </a:r>
          </a:p>
          <a:p>
            <a:pPr marL="919162" indent="-457200">
              <a:buAutoNum type="arabicPeriod"/>
            </a:pPr>
            <a:r>
              <a:rPr lang="en-US" sz="2400" dirty="0"/>
              <a:t>Office of Governor</a:t>
            </a:r>
          </a:p>
          <a:p>
            <a:pPr marL="919162" indent="-457200">
              <a:buAutoNum type="arabicPeriod"/>
            </a:pPr>
            <a:r>
              <a:rPr lang="en-US" sz="2400" dirty="0"/>
              <a:t>Any state agency, including Department of Public Health</a:t>
            </a:r>
          </a:p>
        </p:txBody>
      </p:sp>
      <p:sp>
        <p:nvSpPr>
          <p:cNvPr id="3" name="Slide Number Placeholder 2"/>
          <p:cNvSpPr>
            <a:spLocks noGrp="1"/>
          </p:cNvSpPr>
          <p:nvPr>
            <p:ph type="sldNum" sz="quarter" idx="12"/>
          </p:nvPr>
        </p:nvSpPr>
        <p:spPr/>
        <p:txBody>
          <a:bodyPr/>
          <a:lstStyle/>
          <a:p>
            <a:fld id="{D74EE150-BA9D-43C3-A025-6AF050376C8A}" type="slidenum">
              <a:rPr lang="en-US" smtClean="0">
                <a:solidFill>
                  <a:prstClr val="white"/>
                </a:solidFill>
              </a:rPr>
              <a:pPr/>
              <a:t>27</a:t>
            </a:fld>
            <a:endParaRPr lang="en-US">
              <a:solidFill>
                <a:prstClr val="white"/>
              </a:solidFill>
            </a:endParaRPr>
          </a:p>
        </p:txBody>
      </p:sp>
    </p:spTree>
    <p:extLst>
      <p:ext uri="{BB962C8B-B14F-4D97-AF65-F5344CB8AC3E}">
        <p14:creationId xmlns:p14="http://schemas.microsoft.com/office/powerpoint/2010/main" val="2120803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OSHA – General Duty Standard</a:t>
            </a:r>
          </a:p>
        </p:txBody>
      </p:sp>
      <p:sp>
        <p:nvSpPr>
          <p:cNvPr id="3" name="Content Placeholder 2"/>
          <p:cNvSpPr>
            <a:spLocks noGrp="1"/>
          </p:cNvSpPr>
          <p:nvPr>
            <p:ph idx="1"/>
          </p:nvPr>
        </p:nvSpPr>
        <p:spPr/>
        <p:txBody>
          <a:bodyPr>
            <a:normAutofit/>
          </a:bodyPr>
          <a:lstStyle/>
          <a:p>
            <a:pPr marL="0" indent="0">
              <a:buNone/>
            </a:pPr>
            <a:r>
              <a:rPr lang="en-US" sz="2800" dirty="0"/>
              <a:t>“Each employer shall furnish…a place of employment which is free from recognized hazards that are causing or are likely to cause death or serious injury.”</a:t>
            </a:r>
          </a:p>
          <a:p>
            <a:pPr marL="0" indent="0">
              <a:buNone/>
            </a:pPr>
            <a:endParaRPr lang="en-US" sz="2800" dirty="0"/>
          </a:p>
          <a:p>
            <a:pPr marL="0" indent="0">
              <a:buNone/>
            </a:pPr>
            <a:r>
              <a:rPr lang="en-US" sz="2000" dirty="0"/>
              <a:t>Iowa Code § 88.4</a:t>
            </a:r>
          </a:p>
        </p:txBody>
      </p:sp>
      <p:sp>
        <p:nvSpPr>
          <p:cNvPr id="4" name="Slide Number Placeholder 3"/>
          <p:cNvSpPr>
            <a:spLocks noGrp="1"/>
          </p:cNvSpPr>
          <p:nvPr>
            <p:ph type="sldNum" sz="quarter" idx="12"/>
          </p:nvPr>
        </p:nvSpPr>
        <p:spPr/>
        <p:txBody>
          <a:bodyPr/>
          <a:lstStyle/>
          <a:p>
            <a:fld id="{D74EE150-BA9D-43C3-A025-6AF050376C8A}" type="slidenum">
              <a:rPr lang="en-US" smtClean="0"/>
              <a:pPr/>
              <a:t>28</a:t>
            </a:fld>
            <a:endParaRPr lang="en-US" dirty="0"/>
          </a:p>
        </p:txBody>
      </p:sp>
    </p:spTree>
    <p:extLst>
      <p:ext uri="{BB962C8B-B14F-4D97-AF65-F5344CB8AC3E}">
        <p14:creationId xmlns:p14="http://schemas.microsoft.com/office/powerpoint/2010/main" val="3881322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00"/>
            <a:ext cx="3008313" cy="444500"/>
          </a:xfrm>
        </p:spPr>
        <p:txBody>
          <a:bodyPr>
            <a:noAutofit/>
          </a:bodyPr>
          <a:lstStyle/>
          <a:p>
            <a:r>
              <a:rPr lang="en-US" sz="4000" dirty="0"/>
              <a:t>Hamilton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78337" y="1566069"/>
            <a:ext cx="330517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457200" y="1219200"/>
            <a:ext cx="3008313" cy="4691063"/>
          </a:xfrm>
        </p:spPr>
        <p:txBody>
          <a:bodyPr>
            <a:normAutofit fontScale="92500" lnSpcReduction="10000"/>
          </a:bodyPr>
          <a:lstStyle/>
          <a:p>
            <a:pPr marL="285750" indent="-285750">
              <a:buFont typeface="Arial" panose="020B0604020202020204" pitchFamily="34" charset="0"/>
              <a:buChar char="•"/>
            </a:pPr>
            <a:r>
              <a:rPr lang="en-US" sz="1500" dirty="0">
                <a:latin typeface="Arial Black" panose="020B0A04020102020204" pitchFamily="34" charset="0"/>
              </a:rPr>
              <a:t>A sung/rapped-through musical that tells a story based on the life of American Founding Father Alexander Hamilton.</a:t>
            </a:r>
          </a:p>
          <a:p>
            <a:pPr marL="285750" indent="-285750">
              <a:buFont typeface="Arial" panose="020B0604020202020204" pitchFamily="34" charset="0"/>
              <a:buChar char="•"/>
            </a:pPr>
            <a:r>
              <a:rPr lang="en-US" sz="1500" dirty="0">
                <a:latin typeface="Arial Black" panose="020B0A04020102020204" pitchFamily="34" charset="0"/>
              </a:rPr>
              <a:t>Originally premiering off Broadway in February 2015, this multiple Tony winner written by Lin Manuel Miranda was described by Miranda as “America then, as told by America Now.”</a:t>
            </a:r>
          </a:p>
          <a:p>
            <a:pPr marL="285750" indent="-285750">
              <a:buFont typeface="Arial" panose="020B0604020202020204" pitchFamily="34" charset="0"/>
              <a:buChar char="•"/>
            </a:pPr>
            <a:r>
              <a:rPr lang="en-US" sz="1500" dirty="0">
                <a:latin typeface="Arial Black" panose="020B0A04020102020204" pitchFamily="34" charset="0"/>
              </a:rPr>
              <a:t>The Disney Plus movie version featured the original Broadway cast and was recorded in 2015-2016.</a:t>
            </a:r>
          </a:p>
          <a:p>
            <a:pPr marL="285750" indent="-285750">
              <a:buFont typeface="Arial" panose="020B0604020202020204" pitchFamily="34" charset="0"/>
              <a:buChar char="•"/>
            </a:pPr>
            <a:r>
              <a:rPr lang="en-US" sz="1500" dirty="0">
                <a:latin typeface="Arial Black" panose="020B0A04020102020204" pitchFamily="34" charset="0"/>
              </a:rPr>
              <a:t>It’s premiere on Disney Plus on July 3, 2020, increased downloads 72.4% on D+.</a:t>
            </a:r>
          </a:p>
        </p:txBody>
      </p:sp>
      <p:sp>
        <p:nvSpPr>
          <p:cNvPr id="5" name="Slide Number Placeholder 1">
            <a:extLst>
              <a:ext uri="{FF2B5EF4-FFF2-40B4-BE49-F238E27FC236}">
                <a16:creationId xmlns:a16="http://schemas.microsoft.com/office/drawing/2014/main" xmlns="" id="{09B6BB5F-5A29-46B9-BC2E-0C615A64B91B}"/>
              </a:ext>
            </a:extLst>
          </p:cNvPr>
          <p:cNvSpPr>
            <a:spLocks noGrp="1"/>
          </p:cNvSpPr>
          <p:nvPr>
            <p:ph type="sldNum" sz="quarter" idx="12"/>
          </p:nvPr>
        </p:nvSpPr>
        <p:spPr>
          <a:xfrm>
            <a:off x="6553200" y="6356350"/>
            <a:ext cx="2133600" cy="365125"/>
          </a:xfrm>
        </p:spPr>
        <p:txBody>
          <a:bodyPr/>
          <a:lstStyle/>
          <a:p>
            <a:r>
              <a:rPr lang="en-US" dirty="0"/>
              <a:t>29</a:t>
            </a:r>
          </a:p>
        </p:txBody>
      </p:sp>
    </p:spTree>
    <p:extLst>
      <p:ext uri="{BB962C8B-B14F-4D97-AF65-F5344CB8AC3E}">
        <p14:creationId xmlns:p14="http://schemas.microsoft.com/office/powerpoint/2010/main" val="326719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The Families First Coronavirus Recovery Act (“FFCRA”)</a:t>
            </a:r>
          </a:p>
        </p:txBody>
      </p:sp>
      <p:sp>
        <p:nvSpPr>
          <p:cNvPr id="6" name="Content Placeholder 5"/>
          <p:cNvSpPr>
            <a:spLocks noGrp="1"/>
          </p:cNvSpPr>
          <p:nvPr>
            <p:ph idx="1"/>
          </p:nvPr>
        </p:nvSpPr>
        <p:spPr/>
        <p:txBody>
          <a:bodyPr>
            <a:normAutofit fontScale="92500" lnSpcReduction="10000"/>
          </a:bodyPr>
          <a:lstStyle/>
          <a:p>
            <a:r>
              <a:rPr lang="en-US" dirty="0"/>
              <a:t>Signed into law on March 14, 2020. Went into effect on April 1, 2020.</a:t>
            </a:r>
          </a:p>
          <a:p>
            <a:r>
              <a:rPr lang="en-US" dirty="0"/>
              <a:t>Several Provisions to help with funding and economic recovery in the final law</a:t>
            </a:r>
          </a:p>
          <a:p>
            <a:r>
              <a:rPr lang="en-US" dirty="0"/>
              <a:t>Employer Provisions</a:t>
            </a:r>
          </a:p>
          <a:p>
            <a:pPr lvl="1"/>
            <a:r>
              <a:rPr lang="en-US" dirty="0"/>
              <a:t>Expanded Paid Sick Leave Act (“EPSLA”)</a:t>
            </a:r>
          </a:p>
          <a:p>
            <a:pPr lvl="1"/>
            <a:r>
              <a:rPr lang="en-US" dirty="0"/>
              <a:t>Emergency Family Medical Leave Act (“EFMLA”)</a:t>
            </a:r>
          </a:p>
          <a:p>
            <a:pPr lvl="2"/>
            <a:r>
              <a:rPr lang="en-US" dirty="0"/>
              <a:t>Effective until December 31, 2020</a:t>
            </a:r>
          </a:p>
          <a:p>
            <a:pPr lvl="2"/>
            <a:r>
              <a:rPr lang="en-US" dirty="0"/>
              <a:t>Most Private Employers and Public Employers with fewer than 500 employees are subject to the law.</a:t>
            </a:r>
          </a:p>
        </p:txBody>
      </p:sp>
      <p:sp>
        <p:nvSpPr>
          <p:cNvPr id="4" name="Slide Number Placeholder 1">
            <a:extLst>
              <a:ext uri="{FF2B5EF4-FFF2-40B4-BE49-F238E27FC236}">
                <a16:creationId xmlns:a16="http://schemas.microsoft.com/office/drawing/2014/main" xmlns="" id="{484E4FDF-A35D-4F8D-813C-F28A45A6A310}"/>
              </a:ext>
            </a:extLst>
          </p:cNvPr>
          <p:cNvSpPr>
            <a:spLocks noGrp="1"/>
          </p:cNvSpPr>
          <p:nvPr>
            <p:ph type="sldNum" sz="quarter" idx="12"/>
          </p:nvPr>
        </p:nvSpPr>
        <p:spPr>
          <a:xfrm>
            <a:off x="6553200" y="6356350"/>
            <a:ext cx="2133600" cy="365125"/>
          </a:xfrm>
        </p:spPr>
        <p:txBody>
          <a:bodyPr/>
          <a:lstStyle/>
          <a:p>
            <a:r>
              <a:rPr lang="en-US" dirty="0"/>
              <a:t>3</a:t>
            </a:r>
          </a:p>
        </p:txBody>
      </p:sp>
    </p:spTree>
    <p:extLst>
      <p:ext uri="{BB962C8B-B14F-4D97-AF65-F5344CB8AC3E}">
        <p14:creationId xmlns:p14="http://schemas.microsoft.com/office/powerpoint/2010/main" val="936200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Best Practice Recommendations for when the Pandemic Ends.</a:t>
            </a:r>
          </a:p>
        </p:txBody>
      </p:sp>
      <p:sp>
        <p:nvSpPr>
          <p:cNvPr id="6" name="Content Placeholder 5"/>
          <p:cNvSpPr>
            <a:spLocks noGrp="1"/>
          </p:cNvSpPr>
          <p:nvPr>
            <p:ph idx="1"/>
          </p:nvPr>
        </p:nvSpPr>
        <p:spPr/>
        <p:txBody>
          <a:bodyPr>
            <a:normAutofit fontScale="92500" lnSpcReduction="20000"/>
          </a:bodyPr>
          <a:lstStyle/>
          <a:p>
            <a:r>
              <a:rPr lang="en-US" dirty="0"/>
              <a:t>Comply with existing OSHA, CDC, and other local workplace safety or health organization regulations for safety protocols.</a:t>
            </a:r>
          </a:p>
          <a:p>
            <a:r>
              <a:rPr lang="en-US" dirty="0"/>
              <a:t>Meet with employees to determine which disability accommodations need to remain.</a:t>
            </a:r>
          </a:p>
          <a:p>
            <a:r>
              <a:rPr lang="en-US" dirty="0"/>
              <a:t>Adapt the workplace, job duties, work schedules, budgets, and employee needs for potential future pandemic outbreaks.</a:t>
            </a:r>
          </a:p>
          <a:p>
            <a:r>
              <a:rPr lang="en-US" dirty="0"/>
              <a:t>Appreciate employees and the resilience required for each individual to live, and work, through unprecedented challenges.</a:t>
            </a:r>
          </a:p>
          <a:p>
            <a:endParaRPr lang="en-US" dirty="0"/>
          </a:p>
        </p:txBody>
      </p:sp>
      <p:sp>
        <p:nvSpPr>
          <p:cNvPr id="4" name="Slide Number Placeholder 1">
            <a:extLst>
              <a:ext uri="{FF2B5EF4-FFF2-40B4-BE49-F238E27FC236}">
                <a16:creationId xmlns:a16="http://schemas.microsoft.com/office/drawing/2014/main" xmlns="" id="{B5BC0653-F9DC-4DE2-8BDF-1C47D07B58B3}"/>
              </a:ext>
            </a:extLst>
          </p:cNvPr>
          <p:cNvSpPr>
            <a:spLocks noGrp="1"/>
          </p:cNvSpPr>
          <p:nvPr>
            <p:ph type="sldNum" sz="quarter" idx="12"/>
          </p:nvPr>
        </p:nvSpPr>
        <p:spPr>
          <a:xfrm>
            <a:off x="6553200" y="6356350"/>
            <a:ext cx="2133600" cy="365125"/>
          </a:xfrm>
        </p:spPr>
        <p:txBody>
          <a:bodyPr/>
          <a:lstStyle/>
          <a:p>
            <a:r>
              <a:rPr lang="en-US" dirty="0"/>
              <a:t>30</a:t>
            </a:r>
          </a:p>
        </p:txBody>
      </p:sp>
    </p:spTree>
    <p:extLst>
      <p:ext uri="{BB962C8B-B14F-4D97-AF65-F5344CB8AC3E}">
        <p14:creationId xmlns:p14="http://schemas.microsoft.com/office/powerpoint/2010/main" val="118060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fontScale="90000"/>
          </a:bodyPr>
          <a:lstStyle/>
          <a:p>
            <a:r>
              <a:rPr lang="en-US" sz="4000" dirty="0"/>
              <a:t>Expanded Family Medical Leave Act </a:t>
            </a:r>
            <a:r>
              <a:rPr lang="en-US" sz="4000" dirty="0" err="1"/>
              <a:t>EFMLA</a:t>
            </a:r>
            <a:endParaRPr lang="en-US" sz="4000" dirty="0"/>
          </a:p>
        </p:txBody>
      </p:sp>
      <p:sp>
        <p:nvSpPr>
          <p:cNvPr id="2" name="Content Placeholder 1"/>
          <p:cNvSpPr>
            <a:spLocks noGrp="1"/>
          </p:cNvSpPr>
          <p:nvPr>
            <p:ph idx="1"/>
          </p:nvPr>
        </p:nvSpPr>
        <p:spPr>
          <a:xfrm>
            <a:off x="457200" y="1646237"/>
            <a:ext cx="8229600" cy="4525963"/>
          </a:xfrm>
        </p:spPr>
        <p:txBody>
          <a:bodyPr>
            <a:normAutofit/>
          </a:bodyPr>
          <a:lstStyle/>
          <a:p>
            <a:r>
              <a:rPr lang="en-US" sz="2400" dirty="0"/>
              <a:t>Expanded </a:t>
            </a:r>
            <a:r>
              <a:rPr lang="en-US" sz="2400" dirty="0" err="1"/>
              <a:t>FMLA</a:t>
            </a:r>
            <a:r>
              <a:rPr lang="en-US" sz="2400" dirty="0"/>
              <a:t> (</a:t>
            </a:r>
            <a:r>
              <a:rPr lang="en-US" sz="2400" dirty="0" err="1"/>
              <a:t>EFMLA</a:t>
            </a:r>
            <a:r>
              <a:rPr lang="en-US" sz="2400" dirty="0"/>
              <a:t>).  Unlike the prior version of the FMLA, this applies to all employers with under 500 employees, not simply those with more than 50 employees.</a:t>
            </a:r>
          </a:p>
          <a:p>
            <a:endParaRPr lang="en-US" sz="2400" dirty="0">
              <a:solidFill>
                <a:srgbClr val="2E3D50"/>
              </a:solidFill>
            </a:endParaRPr>
          </a:p>
          <a:p>
            <a:r>
              <a:rPr lang="en-US" sz="2400" dirty="0">
                <a:solidFill>
                  <a:srgbClr val="2E3D50"/>
                </a:solidFill>
              </a:rPr>
              <a:t>Any employee who has worked for you for 30 days is eligible for this FMLA expansion.</a:t>
            </a:r>
          </a:p>
          <a:p>
            <a:pPr marL="0" indent="0">
              <a:buNone/>
            </a:pPr>
            <a:endParaRPr lang="en-US" sz="2400" dirty="0"/>
          </a:p>
          <a:p>
            <a:pPr marL="0" indent="0">
              <a:buNone/>
            </a:pPr>
            <a:endParaRPr lang="en-US" sz="2400" dirty="0"/>
          </a:p>
          <a:p>
            <a:pPr marL="0" indent="0">
              <a:buNone/>
            </a:pPr>
            <a:r>
              <a:rPr lang="en-US" sz="1800" dirty="0"/>
              <a:t>§  3101 (Amends Family Medical Leave Act, 29 USC 2611 et </a:t>
            </a:r>
            <a:r>
              <a:rPr lang="en-US" sz="1800" dirty="0" err="1"/>
              <a:t>seq</a:t>
            </a:r>
            <a:r>
              <a:rPr lang="en-US" sz="1800" dirty="0"/>
              <a:t>)</a:t>
            </a:r>
          </a:p>
        </p:txBody>
      </p:sp>
      <p:sp>
        <p:nvSpPr>
          <p:cNvPr id="3" name="Slide Number Placeholder 2"/>
          <p:cNvSpPr>
            <a:spLocks noGrp="1"/>
          </p:cNvSpPr>
          <p:nvPr>
            <p:ph type="sldNum" sz="quarter" idx="12"/>
          </p:nvPr>
        </p:nvSpPr>
        <p:spPr/>
        <p:txBody>
          <a:bodyPr/>
          <a:lstStyle/>
          <a:p>
            <a:fld id="{D74EE150-BA9D-43C3-A025-6AF050376C8A}"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283073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sz="4000" dirty="0"/>
              <a:t>Reason for Leave</a:t>
            </a:r>
          </a:p>
        </p:txBody>
      </p:sp>
      <p:sp>
        <p:nvSpPr>
          <p:cNvPr id="2" name="Content Placeholder 1"/>
          <p:cNvSpPr>
            <a:spLocks noGrp="1"/>
          </p:cNvSpPr>
          <p:nvPr>
            <p:ph idx="1"/>
          </p:nvPr>
        </p:nvSpPr>
        <p:spPr>
          <a:xfrm>
            <a:off x="457200" y="1676400"/>
            <a:ext cx="8229600" cy="4648200"/>
          </a:xfrm>
        </p:spPr>
        <p:txBody>
          <a:bodyPr>
            <a:normAutofit/>
          </a:bodyPr>
          <a:lstStyle/>
          <a:p>
            <a:pPr marL="0" lvl="2" indent="0">
              <a:buNone/>
            </a:pPr>
            <a:r>
              <a:rPr lang="en-US" sz="1800" dirty="0"/>
              <a:t> An employee can take 12 weeks of </a:t>
            </a:r>
            <a:r>
              <a:rPr lang="en-US" sz="1800" dirty="0" err="1"/>
              <a:t>EFMLA</a:t>
            </a:r>
            <a:r>
              <a:rPr lang="en-US" sz="1800" dirty="0"/>
              <a:t> leave due to COVID-19 emergency for these reasons:</a:t>
            </a:r>
          </a:p>
          <a:p>
            <a:pPr marL="0" lvl="2" indent="0">
              <a:buNone/>
            </a:pPr>
            <a:endParaRPr lang="en-US" sz="1800" dirty="0"/>
          </a:p>
          <a:p>
            <a:pPr marL="914400" lvl="3" indent="-457200">
              <a:buAutoNum type="alphaLcPeriod"/>
            </a:pPr>
            <a:r>
              <a:rPr lang="en-US" sz="1800" dirty="0"/>
              <a:t>Care for son or daughter under 18 whose school or care place closed;</a:t>
            </a:r>
          </a:p>
          <a:p>
            <a:pPr marL="914400" lvl="3" indent="-457200">
              <a:buAutoNum type="alphaLcPeriod"/>
            </a:pPr>
            <a:endParaRPr lang="en-US" sz="1800" dirty="0"/>
          </a:p>
          <a:p>
            <a:pPr marL="914400" lvl="3" indent="-457200">
              <a:buAutoNum type="alphaLcPeriod"/>
            </a:pPr>
            <a:r>
              <a:rPr lang="en-US" sz="1800" dirty="0"/>
              <a:t>Childcare provider is unavailable.</a:t>
            </a:r>
          </a:p>
          <a:p>
            <a:pPr marL="457200" lvl="3" indent="0">
              <a:buNone/>
            </a:pPr>
            <a:endParaRPr lang="en-US" sz="1800" dirty="0"/>
          </a:p>
          <a:p>
            <a:pPr marL="0" lvl="3" indent="0">
              <a:buNone/>
            </a:pPr>
            <a:r>
              <a:rPr lang="en-US" sz="1800" dirty="0"/>
              <a:t>These are the </a:t>
            </a:r>
            <a:r>
              <a:rPr lang="en-US" sz="1800" u="sng" dirty="0"/>
              <a:t>only</a:t>
            </a:r>
            <a:r>
              <a:rPr lang="en-US" sz="1800" dirty="0"/>
              <a:t> reasons for EFMLA leave</a:t>
            </a:r>
          </a:p>
          <a:p>
            <a:pPr marL="1120140" lvl="3" indent="-342900">
              <a:buFont typeface="Wingdings" panose="05000000000000000000" pitchFamily="2" charset="2"/>
              <a:buChar char="Ø"/>
            </a:pPr>
            <a:endParaRPr lang="en-US" dirty="0"/>
          </a:p>
          <a:p>
            <a:endParaRPr lang="en-US" dirty="0"/>
          </a:p>
        </p:txBody>
      </p:sp>
      <p:sp>
        <p:nvSpPr>
          <p:cNvPr id="3" name="Slide Number Placeholder 2"/>
          <p:cNvSpPr>
            <a:spLocks noGrp="1"/>
          </p:cNvSpPr>
          <p:nvPr>
            <p:ph type="sldNum" sz="quarter" idx="12"/>
          </p:nvPr>
        </p:nvSpPr>
        <p:spPr/>
        <p:txBody>
          <a:bodyPr/>
          <a:lstStyle/>
          <a:p>
            <a:fld id="{D74EE150-BA9D-43C3-A025-6AF050376C8A}"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250771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763000" cy="914400"/>
          </a:xfrm>
        </p:spPr>
        <p:txBody>
          <a:bodyPr>
            <a:noAutofit/>
          </a:bodyPr>
          <a:lstStyle/>
          <a:p>
            <a:r>
              <a:rPr lang="en-US" sz="3200" dirty="0"/>
              <a:t>Amount of Leave</a:t>
            </a:r>
          </a:p>
        </p:txBody>
      </p:sp>
      <p:sp>
        <p:nvSpPr>
          <p:cNvPr id="2" name="Content Placeholder 1"/>
          <p:cNvSpPr>
            <a:spLocks noGrp="1"/>
          </p:cNvSpPr>
          <p:nvPr>
            <p:ph idx="1"/>
          </p:nvPr>
        </p:nvSpPr>
        <p:spPr>
          <a:xfrm>
            <a:off x="457200" y="1524000"/>
            <a:ext cx="8229600" cy="5257800"/>
          </a:xfrm>
        </p:spPr>
        <p:txBody>
          <a:bodyPr>
            <a:normAutofit/>
          </a:bodyPr>
          <a:lstStyle/>
          <a:p>
            <a:pPr marL="0" indent="0">
              <a:buNone/>
            </a:pPr>
            <a:r>
              <a:rPr lang="en-US" sz="2400" dirty="0"/>
              <a:t>This leave is paid, again unlike the prior version of the </a:t>
            </a:r>
            <a:r>
              <a:rPr lang="en-US" sz="2400" dirty="0" err="1"/>
              <a:t>FMLA</a:t>
            </a:r>
            <a:r>
              <a:rPr lang="en-US" sz="2400" dirty="0"/>
              <a:t>.  The employer pays as follows:</a:t>
            </a:r>
          </a:p>
          <a:p>
            <a:pPr marL="0" indent="0">
              <a:buNone/>
            </a:pPr>
            <a:endParaRPr lang="en-US" sz="2400" dirty="0"/>
          </a:p>
          <a:p>
            <a:pPr marL="919162" lvl="1" indent="-457200">
              <a:buAutoNum type="alphaUcPeriod"/>
            </a:pPr>
            <a:r>
              <a:rPr lang="en-US" sz="2000" dirty="0"/>
              <a:t>For the first 10 days employer pays $0.  May be effected by EPSLA.</a:t>
            </a:r>
          </a:p>
          <a:p>
            <a:pPr marL="919162" lvl="1" indent="-457200">
              <a:buAutoNum type="alphaUcPeriod"/>
            </a:pPr>
            <a:r>
              <a:rPr lang="en-US" sz="2000" dirty="0"/>
              <a:t>Thereafter, employer pays not less than 2/3s of the employee’s regular rate and the number of hours normally scheduled to work but capped at $200 a day or $10,000 in aggregate.</a:t>
            </a:r>
          </a:p>
          <a:p>
            <a:pPr marL="919162" lvl="1" indent="-457200">
              <a:buAutoNum type="alphaUcPeriod"/>
            </a:pPr>
            <a:endParaRPr lang="en-US" sz="2000" dirty="0"/>
          </a:p>
        </p:txBody>
      </p:sp>
      <p:sp>
        <p:nvSpPr>
          <p:cNvPr id="4" name="Slide Number Placeholder 3"/>
          <p:cNvSpPr>
            <a:spLocks noGrp="1"/>
          </p:cNvSpPr>
          <p:nvPr>
            <p:ph type="sldNum" sz="quarter" idx="12"/>
          </p:nvPr>
        </p:nvSpPr>
        <p:spPr/>
        <p:txBody>
          <a:bodyPr/>
          <a:lstStyle/>
          <a:p>
            <a:fld id="{D74EE150-BA9D-43C3-A025-6AF050376C8A}"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114266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505200" cy="1162050"/>
          </a:xfrm>
        </p:spPr>
        <p:txBody>
          <a:bodyPr>
            <a:noAutofit/>
          </a:bodyPr>
          <a:lstStyle/>
          <a:p>
            <a:r>
              <a:rPr lang="en-US" sz="1900" dirty="0"/>
              <a:t>United States Toilet Paper Shortage/ Hoarding </a:t>
            </a:r>
            <a:br>
              <a:rPr lang="en-US" sz="1900" dirty="0"/>
            </a:br>
            <a:r>
              <a:rPr lang="en-US" sz="1900" dirty="0"/>
              <a:t>(Circa, March 2020-May 2020)</a:t>
            </a: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75050" y="1761927"/>
            <a:ext cx="5111750" cy="287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a:latin typeface="Arial Black" panose="020B0A04020102020204" pitchFamily="34" charset="0"/>
              </a:rPr>
              <a:t>Concerns about the Pandemic in March to May, 2020, dramatically increased Toilet Paper sales throughout the United States.</a:t>
            </a:r>
          </a:p>
          <a:p>
            <a:pPr marL="285750" indent="-285750">
              <a:buFont typeface="Arial" panose="020B0604020202020204" pitchFamily="34" charset="0"/>
              <a:buChar char="•"/>
            </a:pPr>
            <a:r>
              <a:rPr lang="en-US" dirty="0">
                <a:latin typeface="Arial Black" panose="020B0A04020102020204" pitchFamily="34" charset="0"/>
              </a:rPr>
              <a:t>Toilet Paper Sales overall increased 845% and Toilet Paper rose from the 30</a:t>
            </a:r>
            <a:r>
              <a:rPr lang="en-US" baseline="30000" dirty="0">
                <a:latin typeface="Arial Black" panose="020B0A04020102020204" pitchFamily="34" charset="0"/>
              </a:rPr>
              <a:t>th</a:t>
            </a:r>
            <a:r>
              <a:rPr lang="en-US" dirty="0">
                <a:latin typeface="Arial Black" panose="020B0A04020102020204" pitchFamily="34" charset="0"/>
              </a:rPr>
              <a:t> highest-selling grocery product to #1 in early March 2020.</a:t>
            </a:r>
          </a:p>
          <a:p>
            <a:pPr marL="285750" indent="-285750">
              <a:buFont typeface="Arial" panose="020B0604020202020204" pitchFamily="34" charset="0"/>
              <a:buChar char="•"/>
            </a:pPr>
            <a:r>
              <a:rPr lang="en-US" dirty="0">
                <a:latin typeface="Arial Black" panose="020B0A04020102020204" pitchFamily="34" charset="0"/>
              </a:rPr>
              <a:t>Paper towel sales also increased by 536% in the same time period.</a:t>
            </a:r>
          </a:p>
          <a:p>
            <a:pPr marL="285750" indent="-285750">
              <a:buFont typeface="Arial" panose="020B0604020202020204" pitchFamily="34" charset="0"/>
              <a:buChar char="•"/>
            </a:pPr>
            <a:r>
              <a:rPr lang="en-US" dirty="0">
                <a:latin typeface="Arial Black" panose="020B0A04020102020204" pitchFamily="34" charset="0"/>
              </a:rPr>
              <a:t>While there were regional shortages due to shipping issues, there was never a risk of running out of toilet paper in the U.S.</a:t>
            </a:r>
          </a:p>
          <a:p>
            <a:pPr marL="285750" indent="-285750">
              <a:buFont typeface="Arial" panose="020B0604020202020204" pitchFamily="34" charset="0"/>
              <a:buChar char="•"/>
            </a:pPr>
            <a:endParaRPr lang="en-US" dirty="0">
              <a:latin typeface="Arial Black" panose="020B0A04020102020204" pitchFamily="34" charset="0"/>
            </a:endParaRPr>
          </a:p>
        </p:txBody>
      </p:sp>
      <p:sp>
        <p:nvSpPr>
          <p:cNvPr id="5" name="Slide Number Placeholder 1">
            <a:extLst>
              <a:ext uri="{FF2B5EF4-FFF2-40B4-BE49-F238E27FC236}">
                <a16:creationId xmlns:a16="http://schemas.microsoft.com/office/drawing/2014/main" xmlns="" id="{D78F2515-B5AA-4A3D-9EE4-FE558394A1C6}"/>
              </a:ext>
            </a:extLst>
          </p:cNvPr>
          <p:cNvSpPr>
            <a:spLocks noGrp="1"/>
          </p:cNvSpPr>
          <p:nvPr>
            <p:ph type="sldNum" sz="quarter" idx="12"/>
          </p:nvPr>
        </p:nvSpPr>
        <p:spPr>
          <a:xfrm>
            <a:off x="6553200" y="6356350"/>
            <a:ext cx="2133600" cy="365125"/>
          </a:xfrm>
        </p:spPr>
        <p:txBody>
          <a:bodyPr/>
          <a:lstStyle/>
          <a:p>
            <a:r>
              <a:rPr lang="en-US" dirty="0"/>
              <a:t>7</a:t>
            </a:r>
          </a:p>
        </p:txBody>
      </p:sp>
    </p:spTree>
    <p:extLst>
      <p:ext uri="{BB962C8B-B14F-4D97-AF65-F5344CB8AC3E}">
        <p14:creationId xmlns:p14="http://schemas.microsoft.com/office/powerpoint/2010/main" val="243959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924800" cy="914400"/>
          </a:xfrm>
        </p:spPr>
        <p:txBody>
          <a:bodyPr>
            <a:normAutofit/>
          </a:bodyPr>
          <a:lstStyle/>
          <a:p>
            <a:r>
              <a:rPr lang="en-US" sz="3200" dirty="0" err="1"/>
              <a:t>EPSLA</a:t>
            </a:r>
            <a:r>
              <a:rPr lang="en-US" sz="3200" dirty="0"/>
              <a:t> – Sick Leave Expansion</a:t>
            </a:r>
          </a:p>
        </p:txBody>
      </p:sp>
      <p:sp>
        <p:nvSpPr>
          <p:cNvPr id="3" name="Content Placeholder 2"/>
          <p:cNvSpPr>
            <a:spLocks noGrp="1"/>
          </p:cNvSpPr>
          <p:nvPr>
            <p:ph idx="1"/>
          </p:nvPr>
        </p:nvSpPr>
        <p:spPr>
          <a:xfrm>
            <a:off x="228600" y="914400"/>
            <a:ext cx="8763000" cy="5638800"/>
          </a:xfrm>
        </p:spPr>
        <p:txBody>
          <a:bodyPr>
            <a:normAutofit/>
          </a:bodyPr>
          <a:lstStyle/>
          <a:p>
            <a:pPr marL="0" indent="0">
              <a:lnSpc>
                <a:spcPct val="120000"/>
              </a:lnSpc>
              <a:buNone/>
            </a:pPr>
            <a:endParaRPr lang="en-US" sz="2400" dirty="0"/>
          </a:p>
          <a:p>
            <a:pPr>
              <a:lnSpc>
                <a:spcPct val="120000"/>
              </a:lnSpc>
            </a:pPr>
            <a:r>
              <a:rPr lang="en-US" sz="2400" dirty="0"/>
              <a:t>Emergency Paid Sick Leave Act (EPSLA) leave is in addition to any current leave that employers currently provide.</a:t>
            </a:r>
          </a:p>
          <a:p>
            <a:pPr marL="0" indent="0">
              <a:lnSpc>
                <a:spcPct val="120000"/>
              </a:lnSpc>
              <a:buNone/>
            </a:pPr>
            <a:endParaRPr lang="en-US" sz="2400" dirty="0"/>
          </a:p>
          <a:p>
            <a:pPr>
              <a:lnSpc>
                <a:spcPct val="120000"/>
              </a:lnSpc>
            </a:pPr>
            <a:r>
              <a:rPr lang="en-US" sz="2400" dirty="0"/>
              <a:t>Employers can not make an employee take the current available employer provided leave first. § 5101(d)(2)(B)</a:t>
            </a:r>
          </a:p>
          <a:p>
            <a:pPr marL="0" indent="0">
              <a:lnSpc>
                <a:spcPct val="120000"/>
              </a:lnSpc>
              <a:buNone/>
            </a:pPr>
            <a:endParaRPr lang="en-US" sz="2400" dirty="0"/>
          </a:p>
          <a:p>
            <a:pPr>
              <a:lnSpc>
                <a:spcPct val="120000"/>
              </a:lnSpc>
            </a:pPr>
            <a:r>
              <a:rPr lang="en-US" sz="2400" dirty="0"/>
              <a:t> EPSLA applies to </a:t>
            </a:r>
            <a:r>
              <a:rPr lang="en-US" sz="2400" u="sng" dirty="0"/>
              <a:t>any</a:t>
            </a:r>
            <a:r>
              <a:rPr lang="en-US" sz="2400" dirty="0"/>
              <a:t> employee (even if they just started yesterday). § 5102(d)(1)</a:t>
            </a:r>
          </a:p>
          <a:p>
            <a:pPr>
              <a:buFont typeface="Wingdings" panose="05000000000000000000" pitchFamily="2" charset="2"/>
              <a:buChar char="Ø"/>
            </a:pPr>
            <a:endParaRPr lang="en-US" sz="4800" dirty="0"/>
          </a:p>
        </p:txBody>
      </p:sp>
      <p:sp>
        <p:nvSpPr>
          <p:cNvPr id="4" name="Slide Number Placeholder 3"/>
          <p:cNvSpPr>
            <a:spLocks noGrp="1"/>
          </p:cNvSpPr>
          <p:nvPr>
            <p:ph type="sldNum" sz="quarter" idx="12"/>
          </p:nvPr>
        </p:nvSpPr>
        <p:spPr/>
        <p:txBody>
          <a:bodyPr/>
          <a:lstStyle/>
          <a:p>
            <a:fld id="{D74EE150-BA9D-43C3-A025-6AF050376C8A}"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164672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dirty="0"/>
              <a:t>6 Conditions Where </a:t>
            </a:r>
            <a:r>
              <a:rPr lang="en-US" sz="3200" dirty="0" err="1"/>
              <a:t>EPSLA</a:t>
            </a:r>
            <a:r>
              <a:rPr lang="en-US" sz="3200" dirty="0"/>
              <a:t> Applies</a:t>
            </a:r>
          </a:p>
        </p:txBody>
      </p:sp>
      <p:sp>
        <p:nvSpPr>
          <p:cNvPr id="3" name="Content Placeholder 2"/>
          <p:cNvSpPr>
            <a:spLocks noGrp="1"/>
          </p:cNvSpPr>
          <p:nvPr>
            <p:ph idx="1"/>
          </p:nvPr>
        </p:nvSpPr>
        <p:spPr>
          <a:xfrm>
            <a:off x="609600" y="1219200"/>
            <a:ext cx="8229600" cy="4876800"/>
          </a:xfrm>
        </p:spPr>
        <p:txBody>
          <a:bodyPr>
            <a:noAutofit/>
          </a:bodyPr>
          <a:lstStyle/>
          <a:p>
            <a:pPr marL="461963" indent="-461963">
              <a:spcBef>
                <a:spcPts val="0"/>
              </a:spcBef>
              <a:buAutoNum type="arabicPeriod"/>
            </a:pPr>
            <a:r>
              <a:rPr lang="en-US" sz="1800" dirty="0"/>
              <a:t>The employee is subject to quarantine order;</a:t>
            </a:r>
          </a:p>
          <a:p>
            <a:pPr marL="461963" indent="-461963">
              <a:spcBef>
                <a:spcPts val="0"/>
              </a:spcBef>
              <a:buAutoNum type="arabicPeriod"/>
            </a:pPr>
            <a:endParaRPr lang="en-US" sz="1800" dirty="0"/>
          </a:p>
          <a:p>
            <a:pPr marL="461963" indent="-461963">
              <a:spcBef>
                <a:spcPts val="0"/>
              </a:spcBef>
              <a:buAutoNum type="arabicPeriod"/>
            </a:pPr>
            <a:r>
              <a:rPr lang="en-US" sz="1800" dirty="0"/>
              <a:t>A health care provider has advised the employee to self-quarantine;</a:t>
            </a:r>
          </a:p>
          <a:p>
            <a:pPr marL="461963" indent="-461963">
              <a:spcBef>
                <a:spcPts val="0"/>
              </a:spcBef>
              <a:buAutoNum type="arabicPeriod"/>
            </a:pPr>
            <a:endParaRPr lang="en-US" sz="1800" dirty="0"/>
          </a:p>
          <a:p>
            <a:pPr marL="461963" indent="-461963">
              <a:spcBef>
                <a:spcPts val="0"/>
              </a:spcBef>
              <a:buAutoNum type="arabicPeriod"/>
            </a:pPr>
            <a:r>
              <a:rPr lang="en-US" sz="1800" dirty="0"/>
              <a:t>The employee experiences symptoms of COVID-19 and is seeking medical diagnosis;</a:t>
            </a:r>
          </a:p>
          <a:p>
            <a:pPr marL="461963" indent="-461963">
              <a:spcBef>
                <a:spcPts val="0"/>
              </a:spcBef>
              <a:buAutoNum type="arabicPeriod"/>
            </a:pPr>
            <a:endParaRPr lang="en-US" sz="1800" dirty="0"/>
          </a:p>
          <a:p>
            <a:pPr marL="461963" indent="-461963">
              <a:spcBef>
                <a:spcPts val="0"/>
              </a:spcBef>
              <a:buAutoNum type="arabicPeriod"/>
            </a:pPr>
            <a:r>
              <a:rPr lang="en-US" sz="1800" dirty="0"/>
              <a:t>The employee is caring for someone who has been advised or ordered to quarantine;</a:t>
            </a:r>
          </a:p>
          <a:p>
            <a:pPr marL="461963" indent="-461963">
              <a:spcBef>
                <a:spcPts val="0"/>
              </a:spcBef>
              <a:buAutoNum type="arabicPeriod"/>
            </a:pPr>
            <a:endParaRPr lang="en-US" sz="1800" dirty="0"/>
          </a:p>
          <a:p>
            <a:pPr marL="461963" indent="-461963">
              <a:spcBef>
                <a:spcPts val="0"/>
              </a:spcBef>
              <a:buAutoNum type="arabicPeriod"/>
            </a:pPr>
            <a:r>
              <a:rPr lang="en-US" sz="1800" dirty="0"/>
              <a:t>The employee is caring for son-daughter whose school has closed or childcare provider has become unavailable due to COVID-19;</a:t>
            </a:r>
          </a:p>
          <a:p>
            <a:pPr marL="461963" indent="-461963">
              <a:spcBef>
                <a:spcPts val="0"/>
              </a:spcBef>
              <a:buAutoNum type="arabicPeriod"/>
            </a:pPr>
            <a:endParaRPr lang="en-US" sz="1800" dirty="0"/>
          </a:p>
          <a:p>
            <a:pPr marL="461963" indent="-461963">
              <a:spcBef>
                <a:spcPts val="0"/>
              </a:spcBef>
              <a:buAutoNum type="arabicPeriod"/>
            </a:pPr>
            <a:r>
              <a:rPr lang="en-US" sz="1800" dirty="0"/>
              <a:t>The employee is experiencing other substantially similar condition specified by Secretary of Health and Human Services.</a:t>
            </a:r>
          </a:p>
          <a:p>
            <a:pPr marL="461963" indent="-461963">
              <a:spcBef>
                <a:spcPts val="0"/>
              </a:spcBef>
              <a:buAutoNum type="arabicPeriod"/>
            </a:pPr>
            <a:endParaRPr lang="en-US" sz="1800" dirty="0"/>
          </a:p>
          <a:p>
            <a:pPr marL="0" indent="0">
              <a:spcBef>
                <a:spcPts val="0"/>
              </a:spcBef>
              <a:buNone/>
            </a:pPr>
            <a:r>
              <a:rPr lang="en-US" sz="1200" dirty="0"/>
              <a:t>§  5101</a:t>
            </a:r>
          </a:p>
        </p:txBody>
      </p:sp>
      <p:sp>
        <p:nvSpPr>
          <p:cNvPr id="4" name="Slide Number Placeholder 3"/>
          <p:cNvSpPr>
            <a:spLocks noGrp="1"/>
          </p:cNvSpPr>
          <p:nvPr>
            <p:ph type="sldNum" sz="quarter" idx="12"/>
          </p:nvPr>
        </p:nvSpPr>
        <p:spPr/>
        <p:txBody>
          <a:bodyPr/>
          <a:lstStyle/>
          <a:p>
            <a:fld id="{D74EE150-BA9D-43C3-A025-6AF050376C8A}"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793098953"/>
      </p:ext>
    </p:extLst>
  </p:cSld>
  <p:clrMapOvr>
    <a:masterClrMapping/>
  </p:clrMapOvr>
</p:sld>
</file>

<file path=ppt/theme/theme1.xml><?xml version="1.0" encoding="utf-8"?>
<a:theme xmlns:a="http://schemas.openxmlformats.org/drawingml/2006/main" name="Theme1">
  <a:themeElements>
    <a:clrScheme name="Hopkins Theme Colors">
      <a:dk1>
        <a:srgbClr val="2E3D50"/>
      </a:dk1>
      <a:lt1>
        <a:sysClr val="window" lastClr="FFFFFF"/>
      </a:lt1>
      <a:dk2>
        <a:srgbClr val="36454F"/>
      </a:dk2>
      <a:lt2>
        <a:srgbClr val="C0C0C0"/>
      </a:lt2>
      <a:accent1>
        <a:srgbClr val="C0C0C0"/>
      </a:accent1>
      <a:accent2>
        <a:srgbClr val="3E93BF"/>
      </a:accent2>
      <a:accent3>
        <a:srgbClr val="818181"/>
      </a:accent3>
      <a:accent4>
        <a:srgbClr val="36454F"/>
      </a:accent4>
      <a:accent5>
        <a:srgbClr val="2E3D50"/>
      </a:accent5>
      <a:accent6>
        <a:srgbClr val="3E93BF"/>
      </a:accent6>
      <a:hlink>
        <a:srgbClr val="3E93BF"/>
      </a:hlink>
      <a:folHlink>
        <a:srgbClr val="818181"/>
      </a:folHlink>
    </a:clrScheme>
    <a:fontScheme name="H&amp;H Custom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2208</TotalTime>
  <Words>2362</Words>
  <Application>Microsoft Office PowerPoint</Application>
  <PresentationFormat>On-screen Show (4:3)</PresentationFormat>
  <Paragraphs>204</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Theme1</vt:lpstr>
      <vt:lpstr>Top Five For Small Business:    EX.O.T.I.C. Legal Issues for Employers  An EXplanation Of Terms and Issues of COVID-19 Legal Issues for Employers</vt:lpstr>
      <vt:lpstr>Tiger King: Murder, Mayhem, and Madness (March 20, 2020)</vt:lpstr>
      <vt:lpstr>The Families First Coronavirus Recovery Act (“FFCRA”)</vt:lpstr>
      <vt:lpstr>Expanded Family Medical Leave Act EFMLA</vt:lpstr>
      <vt:lpstr>Reason for Leave</vt:lpstr>
      <vt:lpstr>Amount of Leave</vt:lpstr>
      <vt:lpstr>United States Toilet Paper Shortage/ Hoarding  (Circa, March 2020-May 2020)</vt:lpstr>
      <vt:lpstr>EPSLA – Sick Leave Expansion</vt:lpstr>
      <vt:lpstr>6 Conditions Where EPSLA Applies</vt:lpstr>
      <vt:lpstr>Amount of EPSLA</vt:lpstr>
      <vt:lpstr>Dr. Anthony Fauci – Director, NIAID, member of Coronavirus Task Force</vt:lpstr>
      <vt:lpstr> Temperature Scans</vt:lpstr>
      <vt:lpstr>Exclusion of Health Care Providers and Emergency Responders</vt:lpstr>
      <vt:lpstr>Health Care Provider</vt:lpstr>
      <vt:lpstr>Emergency Responder 29 CFR § 826.30(c)(2)</vt:lpstr>
      <vt:lpstr>“Zoom” Meetings</vt:lpstr>
      <vt:lpstr>COVID-19 and Medical Information</vt:lpstr>
      <vt:lpstr>COVID-19 and Reasonable Accommodation</vt:lpstr>
      <vt:lpstr>COVID-19 and the Interactive Process</vt:lpstr>
      <vt:lpstr>COVID-19 and Undue Hardship to the Employer to Provide an Accommodation</vt:lpstr>
      <vt:lpstr>COVID-19 and the Workplace</vt:lpstr>
      <vt:lpstr>COVID-19 and Family Accommodations</vt:lpstr>
      <vt:lpstr>Delivery and carry-out mixed drinks and food</vt:lpstr>
      <vt:lpstr>COVID-19 And Workers’ Compensation</vt:lpstr>
      <vt:lpstr>Re-Opening Immunity under SF 2338 *Would be Codified at Iowa Code Chapter 686D</vt:lpstr>
      <vt:lpstr>COVID-19 Premises Liability</vt:lpstr>
      <vt:lpstr>Safe Harbor</vt:lpstr>
      <vt:lpstr>OSHA – General Duty Standard</vt:lpstr>
      <vt:lpstr>Hamilton</vt:lpstr>
      <vt:lpstr>Best Practice Recommendations for when the Pandemic Ends.</vt:lpstr>
    </vt:vector>
  </TitlesOfParts>
  <Company>Hopkins &amp; Heubner,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ADMINISTRATION</dc:title>
  <dc:creator>Brent L. Hinders</dc:creator>
  <cp:lastModifiedBy>Rachel M. Halvorson</cp:lastModifiedBy>
  <cp:revision>34</cp:revision>
  <cp:lastPrinted>2020-08-24T12:32:18Z</cp:lastPrinted>
  <dcterms:created xsi:type="dcterms:W3CDTF">2020-07-30T16:24:32Z</dcterms:created>
  <dcterms:modified xsi:type="dcterms:W3CDTF">2020-08-24T20:30:36Z</dcterms:modified>
</cp:coreProperties>
</file>